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326" r:id="rId3"/>
    <p:sldId id="325" r:id="rId4"/>
    <p:sldId id="327" r:id="rId5"/>
    <p:sldId id="328" r:id="rId6"/>
    <p:sldId id="348" r:id="rId7"/>
    <p:sldId id="329" r:id="rId8"/>
    <p:sldId id="343" r:id="rId9"/>
    <p:sldId id="344" r:id="rId10"/>
    <p:sldId id="345" r:id="rId11"/>
    <p:sldId id="346" r:id="rId12"/>
    <p:sldId id="347" r:id="rId13"/>
    <p:sldId id="349" r:id="rId14"/>
    <p:sldId id="350" r:id="rId15"/>
    <p:sldId id="352" r:id="rId16"/>
    <p:sldId id="353" r:id="rId17"/>
    <p:sldId id="351" r:id="rId18"/>
    <p:sldId id="333" r:id="rId19"/>
    <p:sldId id="334" r:id="rId20"/>
    <p:sldId id="354" r:id="rId21"/>
    <p:sldId id="355" r:id="rId22"/>
    <p:sldId id="356" r:id="rId23"/>
    <p:sldId id="357" r:id="rId24"/>
    <p:sldId id="358" r:id="rId25"/>
    <p:sldId id="359" r:id="rId26"/>
    <p:sldId id="336" r:id="rId27"/>
    <p:sldId id="360" r:id="rId28"/>
    <p:sldId id="28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2"/>
  </p:normalViewPr>
  <p:slideViewPr>
    <p:cSldViewPr snapToGrid="0" snapToObjects="1">
      <p:cViewPr varScale="1">
        <p:scale>
          <a:sx n="90" d="100"/>
          <a:sy n="90" d="100"/>
        </p:scale>
        <p:origin x="232"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77E0F-AC61-5641-A422-819BDE09DD7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C0BB96E-4C93-1746-8940-724F905430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1AAAC56-6844-5C42-899E-900FD43FF335}"/>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5" name="页脚占位符 4">
            <a:extLst>
              <a:ext uri="{FF2B5EF4-FFF2-40B4-BE49-F238E27FC236}">
                <a16:creationId xmlns:a16="http://schemas.microsoft.com/office/drawing/2014/main" id="{A57874D1-CCDC-E341-92C3-3A0FCC57EC2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3C005A7-17A3-9247-9FD7-6DC45B901E71}"/>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603843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515CC-677C-0C4B-874D-7BFC2A1E1ED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D30402-3BB2-AF4A-BF39-BE7F32F2D438}"/>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9165660E-2682-4342-A144-13712A0246A0}"/>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5" name="页脚占位符 4">
            <a:extLst>
              <a:ext uri="{FF2B5EF4-FFF2-40B4-BE49-F238E27FC236}">
                <a16:creationId xmlns:a16="http://schemas.microsoft.com/office/drawing/2014/main" id="{98FE6D4C-A7C3-8F4A-B6CC-39C05662DB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0A332E7-3DF4-FC44-B851-302A15A6150F}"/>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1558153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ACE6DC6-CE4F-F140-9E33-A19581933B3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5E10719-8914-AD4A-B556-9AC709AB61FD}"/>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8B926AF3-A619-9F4E-8858-E96CC860A888}"/>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5" name="页脚占位符 4">
            <a:extLst>
              <a:ext uri="{FF2B5EF4-FFF2-40B4-BE49-F238E27FC236}">
                <a16:creationId xmlns:a16="http://schemas.microsoft.com/office/drawing/2014/main" id="{B331A593-3D5F-2A4C-AA5F-7CDC988572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B16B837-B33C-EB4B-B259-EBC929370F07}"/>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169777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58145-197F-6442-869F-18D567253E6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4B5F481-A657-BC48-9027-311E1BF0A118}"/>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69F16BBC-DF38-884B-AEC3-6DB13D0EB6B6}"/>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5" name="页脚占位符 4">
            <a:extLst>
              <a:ext uri="{FF2B5EF4-FFF2-40B4-BE49-F238E27FC236}">
                <a16:creationId xmlns:a16="http://schemas.microsoft.com/office/drawing/2014/main" id="{583063CF-F080-9B4D-84EE-5D36A96D8B5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EBFE75-1AB9-3C4A-AB4A-0A085CF6FA15}"/>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376578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C7F1FA-F7BE-874D-9AAE-79AE7D7B58E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C5ED1B6-AB4D-9D41-A099-CBBCD78838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4330A50A-8956-B643-A47E-1A6964D3F232}"/>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5" name="页脚占位符 4">
            <a:extLst>
              <a:ext uri="{FF2B5EF4-FFF2-40B4-BE49-F238E27FC236}">
                <a16:creationId xmlns:a16="http://schemas.microsoft.com/office/drawing/2014/main" id="{769511B7-173E-9646-85A8-B8826303658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CDBE8D5-A4EE-BF42-8442-709BD0CD8E7A}"/>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1647625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17B6A-CACE-D44E-A646-9336315AC5E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7BFA3A7-C64A-7C4C-B9A3-D555B2271B59}"/>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0A57F0F8-5391-994C-B3E9-641C78340CD0}"/>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FB2A92CE-F493-F148-BA52-519F5AC96480}"/>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6" name="页脚占位符 5">
            <a:extLst>
              <a:ext uri="{FF2B5EF4-FFF2-40B4-BE49-F238E27FC236}">
                <a16:creationId xmlns:a16="http://schemas.microsoft.com/office/drawing/2014/main" id="{D91F0020-A1E8-FB41-BE94-36D99459B5A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B797F52-D119-BD4F-9A28-52D0580DA99E}"/>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3800449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16AC9B-A0C3-E54B-9816-A5529A248E5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49C0B37-725F-9940-97B3-4CEA863B03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15610447-9D13-8A45-96EF-E799CD36BDBD}"/>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653EC26D-604F-3D46-8DE0-D0C14C6B9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B5A189CA-88D6-0048-8D21-2EE9BF9FD6ED}"/>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76C713CD-CD21-8B4C-B94D-5315653EAA8C}"/>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8" name="页脚占位符 7">
            <a:extLst>
              <a:ext uri="{FF2B5EF4-FFF2-40B4-BE49-F238E27FC236}">
                <a16:creationId xmlns:a16="http://schemas.microsoft.com/office/drawing/2014/main" id="{FD233BE6-D59F-5E48-819B-DE872B1D4CA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03E9DEB-1F0F-C141-A269-460665E59D00}"/>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73635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717D1-82D4-AA45-9A7A-FF52604C5C2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007E0B1-3EFC-FB4A-8530-ABE18BAA4F5F}"/>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4" name="页脚占位符 3">
            <a:extLst>
              <a:ext uri="{FF2B5EF4-FFF2-40B4-BE49-F238E27FC236}">
                <a16:creationId xmlns:a16="http://schemas.microsoft.com/office/drawing/2014/main" id="{0474D5F9-777B-C94E-955B-66A2B22C0EE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717C170D-ED0F-0F49-9B5A-677218BB213D}"/>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3927430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9AF3C2-BEA6-FD43-9AFF-CF4E0F50472E}"/>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3" name="页脚占位符 2">
            <a:extLst>
              <a:ext uri="{FF2B5EF4-FFF2-40B4-BE49-F238E27FC236}">
                <a16:creationId xmlns:a16="http://schemas.microsoft.com/office/drawing/2014/main" id="{3834CC13-5F10-B947-88D0-A2A49346150C}"/>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3C52CCA-E66A-B842-8EA5-5D8D52C0B084}"/>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933020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B719D-510C-4148-9E18-5D8137FF773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084511E-AF2A-A34A-B7C7-6FA45D5A85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C22F77D3-2B41-B640-A4BC-DFCFC0768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254C2D1A-D2B8-AA4C-974B-B9BF7CA92B58}"/>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6" name="页脚占位符 5">
            <a:extLst>
              <a:ext uri="{FF2B5EF4-FFF2-40B4-BE49-F238E27FC236}">
                <a16:creationId xmlns:a16="http://schemas.microsoft.com/office/drawing/2014/main" id="{0C5BF983-56F7-6941-82A8-BDF93363D93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7B46A44-1D20-C94D-BB33-E7D8D7965063}"/>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1067193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F24828-6E3C-3F49-B486-8788064819B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AF6438D-2B3C-F041-A927-4DD4F915DF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FD9825B-A141-2E46-A9FF-A7F1441FB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4E4502C2-E9F7-374B-B632-629AAC09B9C6}"/>
              </a:ext>
            </a:extLst>
          </p:cNvPr>
          <p:cNvSpPr>
            <a:spLocks noGrp="1"/>
          </p:cNvSpPr>
          <p:nvPr>
            <p:ph type="dt" sz="half" idx="10"/>
          </p:nvPr>
        </p:nvSpPr>
        <p:spPr/>
        <p:txBody>
          <a:bodyPr/>
          <a:lstStyle/>
          <a:p>
            <a:fld id="{BED8F0B3-C7D9-C943-A536-CDACD9010379}" type="datetimeFigureOut">
              <a:rPr kumimoji="1" lang="zh-CN" altLang="en-US" smtClean="0"/>
              <a:t>2019/5/26</a:t>
            </a:fld>
            <a:endParaRPr kumimoji="1" lang="zh-CN" altLang="en-US"/>
          </a:p>
        </p:txBody>
      </p:sp>
      <p:sp>
        <p:nvSpPr>
          <p:cNvPr id="6" name="页脚占位符 5">
            <a:extLst>
              <a:ext uri="{FF2B5EF4-FFF2-40B4-BE49-F238E27FC236}">
                <a16:creationId xmlns:a16="http://schemas.microsoft.com/office/drawing/2014/main" id="{20498577-809E-1D43-A1DA-6CFADE009EA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6F0C748-1E36-514E-8A96-5114E63E9D2B}"/>
              </a:ext>
            </a:extLst>
          </p:cNvPr>
          <p:cNvSpPr>
            <a:spLocks noGrp="1"/>
          </p:cNvSpPr>
          <p:nvPr>
            <p:ph type="sldNum" sz="quarter" idx="12"/>
          </p:nvPr>
        </p:nvSpPr>
        <p:spPr/>
        <p:txBody>
          <a:body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2515046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53E68BF-4B64-414F-97AC-9256808C5B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0C4021B-B606-304E-9007-B1A86EA74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FED83A41-65D4-514D-B5B5-68C2A47182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D8F0B3-C7D9-C943-A536-CDACD9010379}" type="datetimeFigureOut">
              <a:rPr kumimoji="1" lang="zh-CN" altLang="en-US" smtClean="0"/>
              <a:t>2019/5/26</a:t>
            </a:fld>
            <a:endParaRPr kumimoji="1" lang="zh-CN" altLang="en-US"/>
          </a:p>
        </p:txBody>
      </p:sp>
      <p:sp>
        <p:nvSpPr>
          <p:cNvPr id="5" name="页脚占位符 4">
            <a:extLst>
              <a:ext uri="{FF2B5EF4-FFF2-40B4-BE49-F238E27FC236}">
                <a16:creationId xmlns:a16="http://schemas.microsoft.com/office/drawing/2014/main" id="{FC18DA13-DF4F-BC4C-A2D5-B349F4362F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24C23A9-02A5-454F-AD0F-482A286CC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2691C-192C-1643-A74B-7E7C31FC4640}" type="slidenum">
              <a:rPr kumimoji="1" lang="zh-CN" altLang="en-US" smtClean="0"/>
              <a:t>‹#›</a:t>
            </a:fld>
            <a:endParaRPr kumimoji="1" lang="zh-CN" altLang="en-US"/>
          </a:p>
        </p:txBody>
      </p:sp>
    </p:spTree>
    <p:extLst>
      <p:ext uri="{BB962C8B-B14F-4D97-AF65-F5344CB8AC3E}">
        <p14:creationId xmlns:p14="http://schemas.microsoft.com/office/powerpoint/2010/main" val="42542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jianshu.com/p/01f2046aab64"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blog.csdn.net/lmh_19941113/article/details/86684708" TargetMode="External"/><Relationship Id="rId4" Type="http://schemas.openxmlformats.org/officeDocument/2006/relationships/hyperlink" Target="https://www.jianshu.com/p/da9d051dcc3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jianshu.com/p/14fc9d34de33"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199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 y="171"/>
            <a:ext cx="12191996" cy="68576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Grp="1" noChangeArrowheads="1"/>
          </p:cNvSpPr>
          <p:nvPr>
            <p:ph type="ctrTitle" idx="4294967295"/>
          </p:nvPr>
        </p:nvSpPr>
        <p:spPr>
          <a:xfrm>
            <a:off x="545691" y="2180861"/>
            <a:ext cx="8640959" cy="1728192"/>
          </a:xfrm>
          <a:ln/>
        </p:spPr>
        <p:txBody>
          <a:bodyPr>
            <a:noAutofit/>
          </a:bodyPr>
          <a:lstStyle/>
          <a:p>
            <a:pPr algn="l">
              <a:lnSpc>
                <a:spcPct val="90000"/>
              </a:lnSpc>
            </a:pPr>
            <a:r>
              <a:rPr lang="en-US" altLang="zh-CN" sz="6400" b="1" dirty="0">
                <a:solidFill>
                  <a:schemeClr val="bg1"/>
                </a:solidFill>
                <a:latin typeface="微软雅黑" pitchFamily="34" charset="-122"/>
                <a:ea typeface="微软雅黑" pitchFamily="34" charset="-122"/>
                <a:sym typeface="微软雅黑" pitchFamily="34" charset="-122"/>
              </a:rPr>
              <a:t>           AQS</a:t>
            </a:r>
            <a:r>
              <a:rPr lang="zh-CN" altLang="en-US" sz="6400" b="1" dirty="0">
                <a:solidFill>
                  <a:schemeClr val="bg1"/>
                </a:solidFill>
                <a:latin typeface="微软雅黑" pitchFamily="34" charset="-122"/>
                <a:ea typeface="微软雅黑" pitchFamily="34" charset="-122"/>
                <a:sym typeface="微软雅黑" pitchFamily="34" charset="-122"/>
              </a:rPr>
              <a:t>分享</a:t>
            </a:r>
          </a:p>
        </p:txBody>
      </p:sp>
      <p:sp>
        <p:nvSpPr>
          <p:cNvPr id="7" name="TextBox 35"/>
          <p:cNvSpPr>
            <a:spLocks noChangeArrowheads="1"/>
          </p:cNvSpPr>
          <p:nvPr/>
        </p:nvSpPr>
        <p:spPr bwMode="auto">
          <a:xfrm>
            <a:off x="623392" y="4293097"/>
            <a:ext cx="6240693" cy="407869"/>
          </a:xfrm>
          <a:prstGeom prst="rect">
            <a:avLst/>
          </a:prstGeom>
          <a:noFill/>
          <a:ln w="9525">
            <a:noFill/>
            <a:miter lim="800000"/>
            <a:headEnd/>
            <a:tailEnd/>
          </a:ln>
        </p:spPr>
        <p:txBody>
          <a:bodyPr wrap="square">
            <a:spAutoFit/>
          </a:bodyPr>
          <a:lstStyle/>
          <a:p>
            <a:pPr>
              <a:lnSpc>
                <a:spcPct val="120000"/>
              </a:lnSpc>
            </a:pPr>
            <a:r>
              <a:rPr lang="zh-CN" altLang="en-US" sz="1867" dirty="0">
                <a:solidFill>
                  <a:schemeClr val="bg1"/>
                </a:solidFill>
                <a:latin typeface="微软雅黑" pitchFamily="34" charset="-122"/>
                <a:ea typeface="微软雅黑" pitchFamily="34" charset="-122"/>
                <a:sym typeface="微软雅黑" pitchFamily="34" charset="-122"/>
              </a:rPr>
              <a:t>国际机票搜索组</a:t>
            </a:r>
            <a:r>
              <a:rPr lang="en-US" altLang="zh-CN" sz="1867" dirty="0">
                <a:solidFill>
                  <a:schemeClr val="bg1"/>
                </a:solidFill>
                <a:latin typeface="微软雅黑" pitchFamily="34" charset="-122"/>
                <a:ea typeface="微软雅黑" pitchFamily="34" charset="-122"/>
                <a:sym typeface="微软雅黑" pitchFamily="34" charset="-122"/>
              </a:rPr>
              <a:t>—</a:t>
            </a:r>
            <a:r>
              <a:rPr lang="zh-CN" altLang="en-US" sz="1867" dirty="0">
                <a:solidFill>
                  <a:schemeClr val="bg1"/>
                </a:solidFill>
                <a:latin typeface="微软雅黑" pitchFamily="34" charset="-122"/>
                <a:ea typeface="微软雅黑" pitchFamily="34" charset="-122"/>
                <a:sym typeface="微软雅黑" pitchFamily="34" charset="-122"/>
              </a:rPr>
              <a:t>雷升阳</a:t>
            </a:r>
            <a:endParaRPr lang="en-US" altLang="zh-CN" sz="1867"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06632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right)">
                                      <p:cBhvr>
                                        <p:cTn id="7" dur="500"/>
                                        <p:tgtEl>
                                          <p:spTgt spid="1027"/>
                                        </p:tgtEl>
                                      </p:cBhvr>
                                    </p:animEffect>
                                  </p:childTnLst>
                                </p:cTn>
                              </p:par>
                            </p:childTnLst>
                          </p:cTn>
                        </p:par>
                        <p:par>
                          <p:cTn id="8" fill="hold">
                            <p:stCondLst>
                              <p:cond delay="500"/>
                            </p:stCondLst>
                            <p:childTnLst>
                              <p:par>
                                <p:cTn id="9" presetID="42"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anim calcmode="lin" valueType="num">
                                      <p:cBhvr>
                                        <p:cTn id="12" dur="250" fill="hold"/>
                                        <p:tgtEl>
                                          <p:spTgt spid="6"/>
                                        </p:tgtEl>
                                        <p:attrNameLst>
                                          <p:attrName>ppt_x</p:attrName>
                                        </p:attrNameLst>
                                      </p:cBhvr>
                                      <p:tavLst>
                                        <p:tav tm="0">
                                          <p:val>
                                            <p:strVal val="#ppt_x"/>
                                          </p:val>
                                        </p:tav>
                                        <p:tav tm="100000">
                                          <p:val>
                                            <p:strVal val="#ppt_x"/>
                                          </p:val>
                                        </p:tav>
                                      </p:tavLst>
                                    </p:anim>
                                    <p:anim calcmode="lin" valueType="num">
                                      <p:cBhvr>
                                        <p:cTn id="13" dur="25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
                                        </p:tgtEl>
                                        <p:attrNameLst>
                                          <p:attrName>ppt_y</p:attrName>
                                        </p:attrNameLst>
                                      </p:cBhvr>
                                      <p:tavLst>
                                        <p:tav tm="0">
                                          <p:val>
                                            <p:strVal val="#ppt_y"/>
                                          </p:val>
                                        </p:tav>
                                        <p:tav tm="100000">
                                          <p:val>
                                            <p:strVal val="#ppt_y"/>
                                          </p:val>
                                        </p:tav>
                                      </p:tavLst>
                                    </p:anim>
                                    <p:anim calcmode="lin" valueType="num">
                                      <p:cBhvr>
                                        <p:cTn id="1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
                                        </p:tgtEl>
                                        <p:attrNameLst>
                                          <p:attrName>ppt_w</p:attrName>
                                        </p:attrNameLst>
                                      </p:cBhvr>
                                      <p:tavLst>
                                        <p:tav tm="0">
                                          <p:val>
                                            <p:strVal val="#ppt_w/10"/>
                                          </p:val>
                                        </p:tav>
                                        <p:tav tm="50000">
                                          <p:val>
                                            <p:strVal val="#ppt_w+.01"/>
                                          </p:val>
                                        </p:tav>
                                        <p:tav tm="100000">
                                          <p:val>
                                            <p:strVal val="#ppt_w"/>
                                          </p:val>
                                        </p:tav>
                                      </p:tavLst>
                                    </p:anim>
                                    <p:animEffect>
                                      <p:cBhvr>
                                        <p:cTn id="2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367682" y="2050528"/>
            <a:ext cx="3332781" cy="3033403"/>
            <a:chOff x="4956481" y="624752"/>
            <a:chExt cx="3123000" cy="1582804"/>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3109624" cy="421968"/>
            </a:xfrm>
            <a:prstGeom prst="rect">
              <a:avLst/>
            </a:prstGeom>
            <a:noFill/>
          </p:spPr>
          <p:txBody>
            <a:bodyPr wrap="square" rtlCol="0">
              <a:spAutoFit/>
            </a:bodyPr>
            <a:lstStyle/>
            <a:p>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tryAcquire</a:t>
              </a:r>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a:t>
              </a:r>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int</a:t>
              </a:r>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1" y="1147628"/>
              <a:ext cx="2989118" cy="1059928"/>
            </a:xfrm>
            <a:prstGeom prst="rect">
              <a:avLst/>
            </a:prstGeom>
            <a:noFill/>
          </p:spPr>
          <p:txBody>
            <a:bodyPr wrap="square" rtlCol="0">
              <a:spAutoFit/>
            </a:bodyPr>
            <a:lstStyle/>
            <a:p>
              <a:r>
                <a:rPr lang="en" altLang="zh-CN" dirty="0" err="1"/>
                <a:t>tryAcquire</a:t>
              </a:r>
              <a:r>
                <a:rPr lang="zh-CN" altLang="en-US" dirty="0"/>
                <a:t>尝试以独占的方式获取资源，如果获取成功，则直接返回</a:t>
              </a:r>
              <a:r>
                <a:rPr lang="en" altLang="zh-CN" dirty="0"/>
                <a:t>true</a:t>
              </a:r>
              <a:r>
                <a:rPr lang="zh-CN" altLang="en" dirty="0"/>
                <a:t>，</a:t>
              </a:r>
              <a:r>
                <a:rPr lang="zh-CN" altLang="en-US" dirty="0"/>
                <a:t>否则直接返回</a:t>
              </a:r>
              <a:r>
                <a:rPr lang="en" altLang="zh-CN" dirty="0"/>
                <a:t>false</a:t>
              </a:r>
              <a:r>
                <a:rPr lang="zh-CN" altLang="en-US" dirty="0"/>
                <a:t>。默认实现是抛出</a:t>
              </a:r>
              <a:r>
                <a:rPr lang="en" altLang="zh-CN" sz="1600" dirty="0" err="1"/>
                <a:t>UnsupportedOperationException</a:t>
              </a:r>
              <a:r>
                <a:rPr lang="zh-CN" altLang="en" dirty="0"/>
                <a:t>，</a:t>
              </a:r>
              <a:r>
                <a:rPr lang="zh-CN" altLang="en-US" dirty="0"/>
                <a:t>具体实现由自定义的扩展了</a:t>
              </a:r>
              <a:r>
                <a:rPr lang="en" altLang="zh-CN" dirty="0"/>
                <a:t>AQS</a:t>
              </a:r>
              <a:r>
                <a:rPr lang="zh-CN" altLang="en-US" dirty="0"/>
                <a:t>的同步类来实现。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3" name="图片 2">
            <a:extLst>
              <a:ext uri="{FF2B5EF4-FFF2-40B4-BE49-F238E27FC236}">
                <a16:creationId xmlns:a16="http://schemas.microsoft.com/office/drawing/2014/main" id="{87FEE31C-A4C9-C34D-AA29-5655531926C9}"/>
              </a:ext>
            </a:extLst>
          </p:cNvPr>
          <p:cNvPicPr>
            <a:picLocks noChangeAspect="1"/>
          </p:cNvPicPr>
          <p:nvPr/>
        </p:nvPicPr>
        <p:blipFill>
          <a:blip r:embed="rId4"/>
          <a:stretch>
            <a:fillRect/>
          </a:stretch>
        </p:blipFill>
        <p:spPr>
          <a:xfrm>
            <a:off x="3740996" y="380176"/>
            <a:ext cx="7053262" cy="5611206"/>
          </a:xfrm>
          <a:prstGeom prst="rect">
            <a:avLst/>
          </a:prstGeom>
        </p:spPr>
      </p:pic>
    </p:spTree>
    <p:extLst>
      <p:ext uri="{BB962C8B-B14F-4D97-AF65-F5344CB8AC3E}">
        <p14:creationId xmlns:p14="http://schemas.microsoft.com/office/powerpoint/2010/main" val="70567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610568" y="1536177"/>
            <a:ext cx="5061570" cy="4035947"/>
            <a:chOff x="4956480" y="624752"/>
            <a:chExt cx="3132897" cy="1897313"/>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2975742" cy="441783"/>
            </a:xfrm>
            <a:prstGeom prst="rect">
              <a:avLst/>
            </a:prstGeom>
            <a:noFill/>
          </p:spPr>
          <p:txBody>
            <a:bodyPr wrap="square" rtlCol="0">
              <a:spAutoFit/>
            </a:bodyPr>
            <a:lstStyle/>
            <a:p>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addWaiter</a:t>
              </a:r>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(Node)</a:t>
              </a:r>
            </a:p>
            <a:p>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0" y="1147628"/>
              <a:ext cx="3132897" cy="1374437"/>
            </a:xfrm>
            <a:prstGeom prst="rect">
              <a:avLst/>
            </a:prstGeom>
            <a:noFill/>
          </p:spPr>
          <p:txBody>
            <a:bodyPr wrap="square" rtlCol="0">
              <a:spAutoFit/>
            </a:bodyPr>
            <a:lstStyle/>
            <a:p>
              <a:r>
                <a:rPr lang="zh-CN" altLang="en-US" dirty="0"/>
                <a:t>将当前线程根据不同的模式（</a:t>
              </a:r>
              <a:r>
                <a:rPr lang="en" altLang="zh-CN" dirty="0" err="1"/>
                <a:t>Node.EXCLUSIVE</a:t>
              </a:r>
              <a:r>
                <a:rPr lang="zh-CN" altLang="en-US" dirty="0"/>
                <a:t>互斥模式、</a:t>
              </a:r>
              <a:r>
                <a:rPr lang="en" altLang="zh-CN" dirty="0" err="1"/>
                <a:t>Node.SHARED</a:t>
              </a:r>
              <a:r>
                <a:rPr lang="zh-CN" altLang="en-US" dirty="0"/>
                <a:t>共享模式）加入到等待队列的队尾，并返回当前线程所在的结点。如果队列不为空，则以通过</a:t>
              </a:r>
              <a:r>
                <a:rPr lang="en" altLang="zh-CN" dirty="0" err="1"/>
                <a:t>compareAndSetTail</a:t>
              </a:r>
              <a:r>
                <a:rPr lang="zh-CN" altLang="en-US" dirty="0"/>
                <a:t>方法以</a:t>
              </a:r>
              <a:r>
                <a:rPr lang="en" altLang="zh-CN" dirty="0"/>
                <a:t>CAS</a:t>
              </a:r>
              <a:r>
                <a:rPr lang="zh-CN" altLang="en-US" dirty="0"/>
                <a:t>的方式将当前线程节点加入到等待队列的末尾。否则，通过</a:t>
              </a:r>
              <a:r>
                <a:rPr lang="en" altLang="zh-CN" dirty="0" err="1"/>
                <a:t>enq</a:t>
              </a:r>
              <a:r>
                <a:rPr lang="en" altLang="zh-CN" dirty="0"/>
                <a:t>(node)</a:t>
              </a:r>
              <a:r>
                <a:rPr lang="zh-CN" altLang="en-US" dirty="0"/>
                <a:t>方法初始化一个等待队列，并返回当前节点</a:t>
              </a:r>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4" name="图片 3">
            <a:extLst>
              <a:ext uri="{FF2B5EF4-FFF2-40B4-BE49-F238E27FC236}">
                <a16:creationId xmlns:a16="http://schemas.microsoft.com/office/drawing/2014/main" id="{CA1B8A2C-DF32-8343-B295-4D3B88429095}"/>
              </a:ext>
            </a:extLst>
          </p:cNvPr>
          <p:cNvPicPr>
            <a:picLocks noChangeAspect="1"/>
          </p:cNvPicPr>
          <p:nvPr/>
        </p:nvPicPr>
        <p:blipFill>
          <a:blip r:embed="rId4"/>
          <a:stretch>
            <a:fillRect/>
          </a:stretch>
        </p:blipFill>
        <p:spPr>
          <a:xfrm>
            <a:off x="5716582" y="610625"/>
            <a:ext cx="5997575" cy="4800600"/>
          </a:xfrm>
          <a:prstGeom prst="rect">
            <a:avLst/>
          </a:prstGeom>
        </p:spPr>
      </p:pic>
    </p:spTree>
    <p:extLst>
      <p:ext uri="{BB962C8B-B14F-4D97-AF65-F5344CB8AC3E}">
        <p14:creationId xmlns:p14="http://schemas.microsoft.com/office/powerpoint/2010/main" val="18667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610568" y="1536177"/>
            <a:ext cx="5061570" cy="2035587"/>
            <a:chOff x="4956480" y="624752"/>
            <a:chExt cx="3132897" cy="956937"/>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2975742" cy="390655"/>
            </a:xfrm>
            <a:prstGeom prst="rect">
              <a:avLst/>
            </a:prstGeom>
            <a:noFill/>
          </p:spPr>
          <p:txBody>
            <a:bodyPr wrap="square" rtlCol="0">
              <a:spAutoFit/>
            </a:bodyPr>
            <a:lstStyle/>
            <a:p>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enq</a:t>
              </a:r>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(node)</a:t>
              </a:r>
            </a:p>
            <a:p>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0" y="1147628"/>
              <a:ext cx="3132897" cy="434061"/>
            </a:xfrm>
            <a:prstGeom prst="rect">
              <a:avLst/>
            </a:prstGeom>
            <a:noFill/>
          </p:spPr>
          <p:txBody>
            <a:bodyPr wrap="square" rtlCol="0">
              <a:spAutoFit/>
            </a:bodyPr>
            <a:lstStyle/>
            <a:p>
              <a:r>
                <a:rPr lang="en" altLang="zh-CN" dirty="0" err="1"/>
                <a:t>enq</a:t>
              </a:r>
              <a:r>
                <a:rPr lang="en" altLang="zh-CN" dirty="0"/>
                <a:t>(node)</a:t>
              </a:r>
              <a:r>
                <a:rPr lang="zh-CN" altLang="en-US" dirty="0"/>
                <a:t>用于将当前节点插入等待队列，如果队列为空，则初始化当前队列。整个过程以</a:t>
              </a:r>
              <a:r>
                <a:rPr lang="en" altLang="zh-CN" dirty="0"/>
                <a:t>CAS</a:t>
              </a:r>
              <a:r>
                <a:rPr lang="zh-CN" altLang="en-US" dirty="0"/>
                <a:t>自旋的方式进行，直到成功加入队尾为止</a:t>
              </a:r>
              <a:r>
                <a:rPr lang="en-US" altLang="zh-CN" dirty="0"/>
                <a:t>.</a:t>
              </a:r>
              <a:endParaRPr lang="zh-CN" altLang="en-US" dirty="0"/>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3" name="图片 2">
            <a:extLst>
              <a:ext uri="{FF2B5EF4-FFF2-40B4-BE49-F238E27FC236}">
                <a16:creationId xmlns:a16="http://schemas.microsoft.com/office/drawing/2014/main" id="{F8E4D01C-6A0A-CA49-8F08-BA1CD94F4C25}"/>
              </a:ext>
            </a:extLst>
          </p:cNvPr>
          <p:cNvPicPr>
            <a:picLocks noChangeAspect="1"/>
          </p:cNvPicPr>
          <p:nvPr/>
        </p:nvPicPr>
        <p:blipFill>
          <a:blip r:embed="rId4"/>
          <a:stretch>
            <a:fillRect/>
          </a:stretch>
        </p:blipFill>
        <p:spPr>
          <a:xfrm>
            <a:off x="5582335" y="576990"/>
            <a:ext cx="6467176" cy="4686300"/>
          </a:xfrm>
          <a:prstGeom prst="rect">
            <a:avLst/>
          </a:prstGeom>
        </p:spPr>
      </p:pic>
    </p:spTree>
    <p:extLst>
      <p:ext uri="{BB962C8B-B14F-4D97-AF65-F5344CB8AC3E}">
        <p14:creationId xmlns:p14="http://schemas.microsoft.com/office/powerpoint/2010/main" val="212259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610568" y="1536177"/>
            <a:ext cx="4911927" cy="3456928"/>
            <a:chOff x="4956480" y="624752"/>
            <a:chExt cx="3132897" cy="1477809"/>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2975742" cy="390655"/>
            </a:xfrm>
            <a:prstGeom prst="rect">
              <a:avLst/>
            </a:prstGeom>
            <a:noFill/>
          </p:spPr>
          <p:txBody>
            <a:bodyPr wrap="square" rtlCol="0">
              <a:spAutoFit/>
            </a:bodyPr>
            <a:lstStyle/>
            <a:p>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acquireQueued</a:t>
              </a:r>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(Node, </a:t>
              </a:r>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int</a:t>
              </a:r>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a:t>
              </a:r>
            </a:p>
            <a:p>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0" y="1147628"/>
              <a:ext cx="3132897" cy="954933"/>
            </a:xfrm>
            <a:prstGeom prst="rect">
              <a:avLst/>
            </a:prstGeom>
            <a:noFill/>
          </p:spPr>
          <p:txBody>
            <a:bodyPr wrap="square" rtlCol="0">
              <a:spAutoFit/>
            </a:bodyPr>
            <a:lstStyle/>
            <a:p>
              <a:r>
                <a:rPr lang="en" altLang="zh-CN" dirty="0" err="1"/>
                <a:t>acquireQueued</a:t>
              </a:r>
              <a:r>
                <a:rPr lang="en" altLang="zh-CN" dirty="0"/>
                <a:t>()</a:t>
              </a:r>
              <a:r>
                <a:rPr lang="zh-CN" altLang="en-US" dirty="0"/>
                <a:t>用于队列中的线程自旋地以独占且不可中断的方式获取同步状态（</a:t>
              </a:r>
              <a:r>
                <a:rPr lang="en" altLang="zh-CN" dirty="0"/>
                <a:t>acquire</a:t>
              </a:r>
              <a:r>
                <a:rPr lang="zh-CN" altLang="en" dirty="0"/>
                <a:t>），</a:t>
              </a:r>
              <a:r>
                <a:rPr lang="zh-CN" altLang="en-US" dirty="0"/>
                <a:t>直到拿到锁之后再返回。该方法的实现分成两部分：如果当前节点已经成为头结点，尝试获取锁（</a:t>
              </a:r>
              <a:r>
                <a:rPr lang="en" altLang="zh-CN" dirty="0" err="1"/>
                <a:t>tryAcquire</a:t>
              </a:r>
              <a:r>
                <a:rPr lang="zh-CN" altLang="en" dirty="0"/>
                <a:t>）</a:t>
              </a:r>
              <a:r>
                <a:rPr lang="zh-CN" altLang="en-US" dirty="0"/>
                <a:t>成功，然后返回；否则检查当前节点是否应该被</a:t>
              </a:r>
              <a:r>
                <a:rPr lang="en" altLang="zh-CN" dirty="0"/>
                <a:t>park</a:t>
              </a:r>
              <a:r>
                <a:rPr lang="zh-CN" altLang="en" dirty="0"/>
                <a:t>，</a:t>
              </a:r>
              <a:r>
                <a:rPr lang="zh-CN" altLang="en-US" dirty="0"/>
                <a:t>然后将该线程</a:t>
              </a:r>
              <a:r>
                <a:rPr lang="en" altLang="zh-CN" dirty="0"/>
                <a:t>park</a:t>
              </a:r>
              <a:r>
                <a:rPr lang="zh-CN" altLang="en-US" dirty="0"/>
                <a:t>并且检查当前线程是否被可以被中断</a:t>
              </a:r>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2" name="图片 1">
            <a:extLst>
              <a:ext uri="{FF2B5EF4-FFF2-40B4-BE49-F238E27FC236}">
                <a16:creationId xmlns:a16="http://schemas.microsoft.com/office/drawing/2014/main" id="{A5C976E9-BDD3-6546-83E5-C6A4EAD63353}"/>
              </a:ext>
            </a:extLst>
          </p:cNvPr>
          <p:cNvPicPr>
            <a:picLocks noChangeAspect="1"/>
          </p:cNvPicPr>
          <p:nvPr/>
        </p:nvPicPr>
        <p:blipFill>
          <a:blip r:embed="rId4"/>
          <a:stretch>
            <a:fillRect/>
          </a:stretch>
        </p:blipFill>
        <p:spPr>
          <a:xfrm>
            <a:off x="5788333" y="330769"/>
            <a:ext cx="5785446" cy="5335901"/>
          </a:xfrm>
          <a:prstGeom prst="rect">
            <a:avLst/>
          </a:prstGeom>
        </p:spPr>
      </p:pic>
    </p:spTree>
    <p:extLst>
      <p:ext uri="{BB962C8B-B14F-4D97-AF65-F5344CB8AC3E}">
        <p14:creationId xmlns:p14="http://schemas.microsoft.com/office/powerpoint/2010/main" val="102517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610568" y="1536177"/>
            <a:ext cx="4911927" cy="2146455"/>
            <a:chOff x="4956480" y="624752"/>
            <a:chExt cx="3132897" cy="917592"/>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2975742" cy="513131"/>
            </a:xfrm>
            <a:prstGeom prst="rect">
              <a:avLst/>
            </a:prstGeom>
            <a:noFill/>
          </p:spPr>
          <p:txBody>
            <a:bodyPr wrap="square" rtlCol="0">
              <a:spAutoFit/>
            </a:bodyPr>
            <a:lstStyle/>
            <a:p>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shouldParkAfterFailedAcquire</a:t>
              </a:r>
              <a:endPar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(Node, Node)</a:t>
              </a:r>
            </a:p>
            <a:p>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0" y="1147628"/>
              <a:ext cx="3132897" cy="394716"/>
            </a:xfrm>
            <a:prstGeom prst="rect">
              <a:avLst/>
            </a:prstGeom>
            <a:noFill/>
          </p:spPr>
          <p:txBody>
            <a:bodyPr wrap="square" rtlCol="0">
              <a:spAutoFit/>
            </a:bodyPr>
            <a:lstStyle/>
            <a:p>
              <a:r>
                <a:rPr lang="en" altLang="zh-CN" dirty="0" err="1"/>
                <a:t>shouldParkAfterFailedAcquire</a:t>
              </a:r>
              <a:r>
                <a:rPr lang="zh-CN" altLang="en-US" dirty="0"/>
                <a:t>方法通过对当前节点的前一个节点的状态进行判断，对当前节点做出不同的操作</a:t>
              </a:r>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4" name="图片 3">
            <a:extLst>
              <a:ext uri="{FF2B5EF4-FFF2-40B4-BE49-F238E27FC236}">
                <a16:creationId xmlns:a16="http://schemas.microsoft.com/office/drawing/2014/main" id="{598D5C3C-17E2-FB4B-9430-23032E38A12E}"/>
              </a:ext>
            </a:extLst>
          </p:cNvPr>
          <p:cNvPicPr>
            <a:picLocks noChangeAspect="1"/>
          </p:cNvPicPr>
          <p:nvPr/>
        </p:nvPicPr>
        <p:blipFill>
          <a:blip r:embed="rId3"/>
          <a:stretch>
            <a:fillRect/>
          </a:stretch>
        </p:blipFill>
        <p:spPr>
          <a:xfrm>
            <a:off x="5999989" y="222485"/>
            <a:ext cx="5914882" cy="6345055"/>
          </a:xfrm>
          <a:prstGeom prst="rect">
            <a:avLst/>
          </a:prstGeom>
        </p:spPr>
      </p:pic>
    </p:spTree>
    <p:extLst>
      <p:ext uri="{BB962C8B-B14F-4D97-AF65-F5344CB8AC3E}">
        <p14:creationId xmlns:p14="http://schemas.microsoft.com/office/powerpoint/2010/main" val="299544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610568" y="1536177"/>
            <a:ext cx="4911927" cy="3254450"/>
            <a:chOff x="4956480" y="624752"/>
            <a:chExt cx="3132897" cy="1391251"/>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2975742" cy="355245"/>
            </a:xfrm>
            <a:prstGeom prst="rect">
              <a:avLst/>
            </a:prstGeom>
            <a:noFill/>
          </p:spPr>
          <p:txBody>
            <a:bodyPr wrap="square" rtlCol="0">
              <a:spAutoFit/>
            </a:bodyPr>
            <a:lstStyle/>
            <a:p>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parkAndCheckInterrupt</a:t>
              </a:r>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a:t>
              </a:r>
            </a:p>
            <a:p>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0" y="1147628"/>
              <a:ext cx="3132897" cy="868375"/>
            </a:xfrm>
            <a:prstGeom prst="rect">
              <a:avLst/>
            </a:prstGeom>
            <a:noFill/>
          </p:spPr>
          <p:txBody>
            <a:bodyPr wrap="square" rtlCol="0">
              <a:spAutoFit/>
            </a:bodyPr>
            <a:lstStyle/>
            <a:p>
              <a:r>
                <a:rPr lang="zh-CN" altLang="en-US" dirty="0"/>
                <a:t>该方法让线程去休息，真正进入等待状态。</a:t>
              </a:r>
              <a:r>
                <a:rPr lang="en" altLang="zh-CN" dirty="0"/>
                <a:t>park()</a:t>
              </a:r>
              <a:r>
                <a:rPr lang="zh-CN" altLang="en-US" dirty="0"/>
                <a:t>会让当前线程进入</a:t>
              </a:r>
              <a:r>
                <a:rPr lang="en" altLang="zh-CN" dirty="0"/>
                <a:t>waiting</a:t>
              </a:r>
              <a:r>
                <a:rPr lang="zh-CN" altLang="en-US" dirty="0"/>
                <a:t>状态。在此状态下，有两种途径可以唤醒该线程：</a:t>
              </a:r>
              <a:endParaRPr lang="en-US" altLang="zh-CN" dirty="0"/>
            </a:p>
            <a:p>
              <a:r>
                <a:rPr lang="en-US" altLang="zh-CN" dirty="0"/>
                <a:t>1</a:t>
              </a:r>
              <a:r>
                <a:rPr lang="zh-CN" altLang="en-US" dirty="0"/>
                <a:t>）被</a:t>
              </a:r>
              <a:r>
                <a:rPr lang="en" altLang="zh-CN" dirty="0" err="1"/>
                <a:t>unpark</a:t>
              </a:r>
              <a:r>
                <a:rPr lang="en" altLang="zh-CN" dirty="0"/>
                <a:t>()</a:t>
              </a:r>
              <a:r>
                <a:rPr lang="zh-CN" altLang="en" dirty="0"/>
                <a:t>；</a:t>
              </a:r>
              <a:endParaRPr lang="en-US" altLang="zh-CN" dirty="0"/>
            </a:p>
            <a:p>
              <a:r>
                <a:rPr lang="en" altLang="zh-CN" dirty="0"/>
                <a:t>2</a:t>
              </a:r>
              <a:r>
                <a:rPr lang="zh-CN" altLang="en" dirty="0"/>
                <a:t>）</a:t>
              </a:r>
              <a:r>
                <a:rPr lang="zh-CN" altLang="en-US" dirty="0"/>
                <a:t>被</a:t>
              </a:r>
              <a:r>
                <a:rPr lang="en" altLang="zh-CN" dirty="0"/>
                <a:t>interrupt()</a:t>
              </a:r>
              <a:r>
                <a:rPr lang="zh-CN" altLang="en" dirty="0"/>
                <a:t>。</a:t>
              </a:r>
              <a:endParaRPr lang="en-US" altLang="zh-CN" dirty="0"/>
            </a:p>
            <a:p>
              <a:r>
                <a:rPr lang="zh-CN" altLang="en-US" dirty="0"/>
                <a:t>需要注意的是，</a:t>
              </a:r>
              <a:r>
                <a:rPr lang="en" altLang="zh-CN" dirty="0" err="1"/>
                <a:t>Thread.interrupted</a:t>
              </a:r>
              <a:r>
                <a:rPr lang="en" altLang="zh-CN" dirty="0"/>
                <a:t>()</a:t>
              </a:r>
              <a:r>
                <a:rPr lang="zh-CN" altLang="en-US" dirty="0"/>
                <a:t>会清除当前线程的中断标记位</a:t>
              </a:r>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3" name="图片 2">
            <a:extLst>
              <a:ext uri="{FF2B5EF4-FFF2-40B4-BE49-F238E27FC236}">
                <a16:creationId xmlns:a16="http://schemas.microsoft.com/office/drawing/2014/main" id="{1E45224C-4F82-3F42-87BB-E1415F67EEE0}"/>
              </a:ext>
            </a:extLst>
          </p:cNvPr>
          <p:cNvPicPr>
            <a:picLocks noChangeAspect="1"/>
          </p:cNvPicPr>
          <p:nvPr/>
        </p:nvPicPr>
        <p:blipFill>
          <a:blip r:embed="rId4"/>
          <a:stretch>
            <a:fillRect/>
          </a:stretch>
        </p:blipFill>
        <p:spPr>
          <a:xfrm>
            <a:off x="5725988" y="2260429"/>
            <a:ext cx="6262519" cy="2336800"/>
          </a:xfrm>
          <a:prstGeom prst="rect">
            <a:avLst/>
          </a:prstGeom>
        </p:spPr>
      </p:pic>
    </p:spTree>
    <p:extLst>
      <p:ext uri="{BB962C8B-B14F-4D97-AF65-F5344CB8AC3E}">
        <p14:creationId xmlns:p14="http://schemas.microsoft.com/office/powerpoint/2010/main" val="91164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sp>
        <p:nvSpPr>
          <p:cNvPr id="2" name="文本框 1">
            <a:extLst>
              <a:ext uri="{FF2B5EF4-FFF2-40B4-BE49-F238E27FC236}">
                <a16:creationId xmlns:a16="http://schemas.microsoft.com/office/drawing/2014/main" id="{FFE4BCEC-C084-F14F-B640-C20441B0047B}"/>
              </a:ext>
            </a:extLst>
          </p:cNvPr>
          <p:cNvSpPr txBox="1"/>
          <p:nvPr/>
        </p:nvSpPr>
        <p:spPr>
          <a:xfrm>
            <a:off x="1366307" y="1358936"/>
            <a:ext cx="4105805" cy="3139321"/>
          </a:xfrm>
          <a:prstGeom prst="rect">
            <a:avLst/>
          </a:prstGeom>
          <a:noFill/>
        </p:spPr>
        <p:txBody>
          <a:bodyPr wrap="square" rtlCol="0">
            <a:spAutoFit/>
          </a:bodyPr>
          <a:lstStyle/>
          <a:p>
            <a:r>
              <a:rPr lang="zh-CN" altLang="en" dirty="0"/>
              <a:t>回顾</a:t>
            </a:r>
            <a:r>
              <a:rPr lang="en" altLang="zh-CN" dirty="0" err="1"/>
              <a:t>acquireQueued</a:t>
            </a:r>
            <a:r>
              <a:rPr lang="zh-CN" altLang="en-US" dirty="0"/>
              <a:t>大致流程：</a:t>
            </a:r>
            <a:endParaRPr lang="en-US" altLang="zh-CN" dirty="0"/>
          </a:p>
          <a:p>
            <a:endParaRPr lang="en-US" altLang="zh-CN" dirty="0"/>
          </a:p>
          <a:p>
            <a:pPr>
              <a:buFont typeface="+mj-lt"/>
              <a:buAutoNum type="arabicPeriod"/>
            </a:pPr>
            <a:r>
              <a:rPr lang="zh-CN" altLang="en-US" dirty="0">
                <a:solidFill>
                  <a:srgbClr val="2F2F2F"/>
                </a:solidFill>
                <a:latin typeface="-apple-system"/>
              </a:rPr>
              <a:t>结点进入队尾后，检查状态，找到安全休息点；</a:t>
            </a:r>
          </a:p>
          <a:p>
            <a:pPr>
              <a:buFont typeface="+mj-lt"/>
              <a:buAutoNum type="arabicPeriod"/>
            </a:pPr>
            <a:r>
              <a:rPr lang="zh-CN" altLang="en-US" dirty="0">
                <a:solidFill>
                  <a:srgbClr val="2F2F2F"/>
                </a:solidFill>
                <a:latin typeface="-apple-system"/>
              </a:rPr>
              <a:t>调用</a:t>
            </a:r>
            <a:r>
              <a:rPr lang="en" altLang="zh-CN" dirty="0">
                <a:solidFill>
                  <a:srgbClr val="2F2F2F"/>
                </a:solidFill>
                <a:latin typeface="-apple-system"/>
              </a:rPr>
              <a:t>park()</a:t>
            </a:r>
            <a:r>
              <a:rPr lang="zh-CN" altLang="en-US" dirty="0">
                <a:solidFill>
                  <a:srgbClr val="2F2F2F"/>
                </a:solidFill>
                <a:latin typeface="-apple-system"/>
              </a:rPr>
              <a:t>进入</a:t>
            </a:r>
            <a:r>
              <a:rPr lang="en" altLang="zh-CN" dirty="0">
                <a:solidFill>
                  <a:srgbClr val="2F2F2F"/>
                </a:solidFill>
                <a:latin typeface="-apple-system"/>
              </a:rPr>
              <a:t>waiting</a:t>
            </a:r>
            <a:r>
              <a:rPr lang="zh-CN" altLang="en-US" dirty="0">
                <a:solidFill>
                  <a:srgbClr val="2F2F2F"/>
                </a:solidFill>
                <a:latin typeface="-apple-system"/>
              </a:rPr>
              <a:t>状态，等待</a:t>
            </a:r>
            <a:r>
              <a:rPr lang="en" altLang="zh-CN" dirty="0" err="1">
                <a:solidFill>
                  <a:srgbClr val="2F2F2F"/>
                </a:solidFill>
                <a:latin typeface="-apple-system"/>
              </a:rPr>
              <a:t>unpark</a:t>
            </a:r>
            <a:r>
              <a:rPr lang="en" altLang="zh-CN" dirty="0">
                <a:solidFill>
                  <a:srgbClr val="2F2F2F"/>
                </a:solidFill>
                <a:latin typeface="-apple-system"/>
              </a:rPr>
              <a:t>()</a:t>
            </a:r>
            <a:r>
              <a:rPr lang="zh-CN" altLang="en-US" dirty="0">
                <a:solidFill>
                  <a:srgbClr val="2F2F2F"/>
                </a:solidFill>
                <a:latin typeface="-apple-system"/>
              </a:rPr>
              <a:t>或</a:t>
            </a:r>
            <a:r>
              <a:rPr lang="en" altLang="zh-CN" dirty="0">
                <a:solidFill>
                  <a:srgbClr val="2F2F2F"/>
                </a:solidFill>
                <a:latin typeface="-apple-system"/>
              </a:rPr>
              <a:t>interrupt()</a:t>
            </a:r>
            <a:r>
              <a:rPr lang="zh-CN" altLang="en-US" dirty="0">
                <a:solidFill>
                  <a:srgbClr val="2F2F2F"/>
                </a:solidFill>
                <a:latin typeface="-apple-system"/>
              </a:rPr>
              <a:t>唤醒自己；</a:t>
            </a:r>
          </a:p>
          <a:p>
            <a:pPr>
              <a:buFont typeface="+mj-lt"/>
              <a:buAutoNum type="arabicPeriod"/>
            </a:pPr>
            <a:r>
              <a:rPr lang="zh-CN" altLang="en-US" dirty="0">
                <a:solidFill>
                  <a:srgbClr val="2F2F2F"/>
                </a:solidFill>
                <a:latin typeface="-apple-system"/>
              </a:rPr>
              <a:t>被唤醒后，看自己是不是有资格能拿到号。如果拿到，</a:t>
            </a:r>
            <a:r>
              <a:rPr lang="en" altLang="zh-CN" dirty="0">
                <a:solidFill>
                  <a:srgbClr val="2F2F2F"/>
                </a:solidFill>
                <a:latin typeface="-apple-system"/>
              </a:rPr>
              <a:t>head</a:t>
            </a:r>
            <a:r>
              <a:rPr lang="zh-CN" altLang="en-US" dirty="0">
                <a:solidFill>
                  <a:srgbClr val="2F2F2F"/>
                </a:solidFill>
                <a:latin typeface="-apple-system"/>
              </a:rPr>
              <a:t>指向当前结点，并返回从入队到拿到号的整个过程中是否被中断过；如果没拿到，继续流程</a:t>
            </a:r>
            <a:r>
              <a:rPr lang="en-US" altLang="zh-CN" dirty="0">
                <a:solidFill>
                  <a:srgbClr val="2F2F2F"/>
                </a:solidFill>
                <a:latin typeface="-apple-system"/>
              </a:rPr>
              <a:t>1</a:t>
            </a:r>
          </a:p>
          <a:p>
            <a:endParaRPr kumimoji="1" lang="zh-CN" altLang="en-US" dirty="0"/>
          </a:p>
        </p:txBody>
      </p:sp>
      <p:sp>
        <p:nvSpPr>
          <p:cNvPr id="4" name="文本框 3">
            <a:extLst>
              <a:ext uri="{FF2B5EF4-FFF2-40B4-BE49-F238E27FC236}">
                <a16:creationId xmlns:a16="http://schemas.microsoft.com/office/drawing/2014/main" id="{08DFAD0B-E66C-0B4B-8AF2-41BD86D7930F}"/>
              </a:ext>
            </a:extLst>
          </p:cNvPr>
          <p:cNvSpPr txBox="1"/>
          <p:nvPr/>
        </p:nvSpPr>
        <p:spPr>
          <a:xfrm>
            <a:off x="6429375" y="1331984"/>
            <a:ext cx="5057775" cy="3970318"/>
          </a:xfrm>
          <a:prstGeom prst="rect">
            <a:avLst/>
          </a:prstGeom>
          <a:noFill/>
        </p:spPr>
        <p:txBody>
          <a:bodyPr wrap="square" rtlCol="0">
            <a:spAutoFit/>
          </a:bodyPr>
          <a:lstStyle/>
          <a:p>
            <a:r>
              <a:rPr lang="zh-CN" altLang="en" dirty="0"/>
              <a:t>回顾</a:t>
            </a:r>
            <a:r>
              <a:rPr lang="en" altLang="zh-CN" dirty="0"/>
              <a:t>acquire()</a:t>
            </a:r>
            <a:r>
              <a:rPr lang="zh-CN" altLang="en-US" dirty="0"/>
              <a:t>流程：</a:t>
            </a:r>
            <a:endParaRPr lang="en-US" altLang="zh-CN" dirty="0"/>
          </a:p>
          <a:p>
            <a:endParaRPr lang="en-US" altLang="zh-CN" dirty="0"/>
          </a:p>
          <a:p>
            <a:r>
              <a:rPr lang="en-US" altLang="zh-CN" dirty="0"/>
              <a:t>1.</a:t>
            </a:r>
            <a:r>
              <a:rPr lang="zh-CN" altLang="en-US" dirty="0"/>
              <a:t>调用自定义同步器的</a:t>
            </a:r>
            <a:r>
              <a:rPr lang="en" altLang="zh-CN" dirty="0" err="1"/>
              <a:t>tryAcquire</a:t>
            </a:r>
            <a:r>
              <a:rPr lang="en" altLang="zh-CN" dirty="0"/>
              <a:t>()</a:t>
            </a:r>
            <a:r>
              <a:rPr lang="zh-CN" altLang="en-US" dirty="0"/>
              <a:t>尝试直接去获取资源，如果成功则直接返回；</a:t>
            </a:r>
            <a:endParaRPr lang="en-US" altLang="zh-CN" dirty="0"/>
          </a:p>
          <a:p>
            <a:r>
              <a:rPr lang="en-US" altLang="zh-CN" dirty="0"/>
              <a:t>2.</a:t>
            </a:r>
            <a:r>
              <a:rPr lang="zh-CN" altLang="en-US" dirty="0"/>
              <a:t> 没成功，则</a:t>
            </a:r>
            <a:r>
              <a:rPr lang="en" altLang="zh-CN" dirty="0" err="1"/>
              <a:t>addWaiter</a:t>
            </a:r>
            <a:r>
              <a:rPr lang="en" altLang="zh-CN" dirty="0"/>
              <a:t>()</a:t>
            </a:r>
            <a:r>
              <a:rPr lang="zh-CN" altLang="en-US" dirty="0"/>
              <a:t>将该线程加入等待队列的尾部，并标记为独占模式；</a:t>
            </a:r>
            <a:endParaRPr lang="en-US" altLang="zh-CN" dirty="0"/>
          </a:p>
          <a:p>
            <a:r>
              <a:rPr lang="en-US" altLang="zh-CN" dirty="0"/>
              <a:t>3.</a:t>
            </a:r>
            <a:r>
              <a:rPr lang="zh-CN" altLang="en-US" dirty="0"/>
              <a:t> </a:t>
            </a:r>
            <a:r>
              <a:rPr lang="en" altLang="zh-CN" dirty="0" err="1"/>
              <a:t>acquireQueued</a:t>
            </a:r>
            <a:r>
              <a:rPr lang="en" altLang="zh-CN" dirty="0"/>
              <a:t>()</a:t>
            </a:r>
            <a:r>
              <a:rPr lang="zh-CN" altLang="en-US" dirty="0"/>
              <a:t>使线程在等待队列中休息，有机会时（轮到自己，会被</a:t>
            </a:r>
            <a:r>
              <a:rPr lang="en" altLang="zh-CN" dirty="0" err="1"/>
              <a:t>unpark</a:t>
            </a:r>
            <a:r>
              <a:rPr lang="en" altLang="zh-CN" dirty="0"/>
              <a:t>()</a:t>
            </a:r>
            <a:r>
              <a:rPr lang="zh-CN" altLang="en" dirty="0"/>
              <a:t>）</a:t>
            </a:r>
            <a:r>
              <a:rPr lang="zh-CN" altLang="en-US" dirty="0"/>
              <a:t>会去尝试获取资源。获取到资源后才返回。如果在整个等待过程中被中断过，则返回</a:t>
            </a:r>
            <a:r>
              <a:rPr lang="en" altLang="zh-CN" dirty="0"/>
              <a:t>true</a:t>
            </a:r>
            <a:r>
              <a:rPr lang="zh-CN" altLang="en" dirty="0"/>
              <a:t>，</a:t>
            </a:r>
            <a:r>
              <a:rPr lang="zh-CN" altLang="en-US" dirty="0"/>
              <a:t>否则返回</a:t>
            </a:r>
            <a:r>
              <a:rPr lang="en" altLang="zh-CN" dirty="0"/>
              <a:t>false</a:t>
            </a:r>
            <a:r>
              <a:rPr lang="zh-CN" altLang="en" dirty="0"/>
              <a:t>。 </a:t>
            </a:r>
            <a:r>
              <a:rPr lang="en-US" altLang="zh-CN" dirty="0"/>
              <a:t>4.</a:t>
            </a:r>
            <a:r>
              <a:rPr lang="zh-CN" altLang="en-US" dirty="0"/>
              <a:t>如果线程在等待过程中被中断过，它是不响应的。只是获取资源后才再进行自我中断</a:t>
            </a:r>
            <a:r>
              <a:rPr lang="en" altLang="zh-CN" dirty="0" err="1"/>
              <a:t>selfInterrupt</a:t>
            </a:r>
            <a:r>
              <a:rPr lang="en" altLang="zh-CN" dirty="0"/>
              <a:t>()</a:t>
            </a:r>
            <a:r>
              <a:rPr lang="zh-CN" altLang="en" dirty="0"/>
              <a:t>，</a:t>
            </a:r>
            <a:r>
              <a:rPr lang="zh-CN" altLang="en-US" dirty="0"/>
              <a:t>将中断补上。</a:t>
            </a:r>
          </a:p>
          <a:p>
            <a:endParaRPr kumimoji="1" lang="zh-CN" altLang="en-US" dirty="0"/>
          </a:p>
        </p:txBody>
      </p:sp>
    </p:spTree>
    <p:extLst>
      <p:ext uri="{BB962C8B-B14F-4D97-AF65-F5344CB8AC3E}">
        <p14:creationId xmlns:p14="http://schemas.microsoft.com/office/powerpoint/2010/main" val="1752431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610568" y="1536177"/>
            <a:ext cx="4911927" cy="2700453"/>
            <a:chOff x="4956480" y="624752"/>
            <a:chExt cx="3132897" cy="1154422"/>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2975742" cy="197358"/>
            </a:xfrm>
            <a:prstGeom prst="rect">
              <a:avLst/>
            </a:prstGeom>
            <a:noFill/>
          </p:spPr>
          <p:txBody>
            <a:bodyPr wrap="square" rtlCol="0">
              <a:spAutoFit/>
            </a:bodyPr>
            <a:lstStyle/>
            <a:p>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cancelAcquire</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0" y="1147628"/>
              <a:ext cx="3132897" cy="631546"/>
            </a:xfrm>
            <a:prstGeom prst="rect">
              <a:avLst/>
            </a:prstGeom>
            <a:noFill/>
          </p:spPr>
          <p:txBody>
            <a:bodyPr wrap="square" rtlCol="0">
              <a:spAutoFit/>
            </a:bodyPr>
            <a:lstStyle/>
            <a:p>
              <a:r>
                <a:rPr lang="zh-CN" altLang="en-US" dirty="0"/>
                <a:t>调用的地方在加入队列等待获取锁时</a:t>
              </a:r>
              <a:r>
                <a:rPr lang="en-US" altLang="zh-CN" dirty="0"/>
                <a:t>,</a:t>
              </a:r>
              <a:r>
                <a:rPr lang="zh-CN" altLang="en-US" dirty="0"/>
                <a:t>均采取</a:t>
              </a:r>
              <a:r>
                <a:rPr lang="en" altLang="zh-CN" dirty="0"/>
                <a:t>for(;;)</a:t>
              </a:r>
              <a:r>
                <a:rPr lang="zh-CN" altLang="en-US" dirty="0"/>
                <a:t>循环的形式，不停的尝试获取锁。一旦发生异常，导致获取锁失败，则会调用</a:t>
              </a:r>
              <a:r>
                <a:rPr lang="en" altLang="zh-CN" dirty="0" err="1"/>
                <a:t>cancelAcquire</a:t>
              </a:r>
              <a:r>
                <a:rPr lang="en" altLang="zh-CN" dirty="0"/>
                <a:t>()</a:t>
              </a:r>
              <a:r>
                <a:rPr lang="zh-CN" altLang="en-US" dirty="0"/>
                <a:t>方法</a:t>
              </a:r>
              <a:r>
                <a:rPr lang="en-US" altLang="zh-CN" dirty="0"/>
                <a:t>"</a:t>
              </a:r>
              <a:r>
                <a:rPr lang="en" altLang="zh-CN" dirty="0"/>
                <a:t>Cancels an ongoing attempt to acquire"</a:t>
              </a:r>
              <a:endParaRPr lang="zh-CN" altLang="en-US" dirty="0"/>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2"/>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grpSp>
        <p:nvGrpSpPr>
          <p:cNvPr id="14" name="组合 10">
            <a:extLst>
              <a:ext uri="{FF2B5EF4-FFF2-40B4-BE49-F238E27FC236}">
                <a16:creationId xmlns:a16="http://schemas.microsoft.com/office/drawing/2014/main" id="{4295245E-43D3-8A49-B643-86281F0EEC42}"/>
              </a:ext>
            </a:extLst>
          </p:cNvPr>
          <p:cNvGrpSpPr/>
          <p:nvPr/>
        </p:nvGrpSpPr>
        <p:grpSpPr>
          <a:xfrm>
            <a:off x="5806455" y="1534868"/>
            <a:ext cx="4911927" cy="4362446"/>
            <a:chOff x="4956480" y="624752"/>
            <a:chExt cx="3132897" cy="1864911"/>
          </a:xfrm>
        </p:grpSpPr>
        <p:sp>
          <p:nvSpPr>
            <p:cNvPr id="15" name="文本框 14">
              <a:extLst>
                <a:ext uri="{FF2B5EF4-FFF2-40B4-BE49-F238E27FC236}">
                  <a16:creationId xmlns:a16="http://schemas.microsoft.com/office/drawing/2014/main" id="{4D9A6BFF-34B0-6846-B027-807820F38D95}"/>
                </a:ext>
              </a:extLst>
            </p:cNvPr>
            <p:cNvSpPr txBox="1"/>
            <p:nvPr/>
          </p:nvSpPr>
          <p:spPr>
            <a:xfrm>
              <a:off x="4969857" y="624752"/>
              <a:ext cx="2975742" cy="197358"/>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主要作用：</a:t>
              </a:r>
              <a:endPar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090EA4D-3E56-A240-830E-8982C8B21BF3}"/>
                </a:ext>
              </a:extLst>
            </p:cNvPr>
            <p:cNvSpPr txBox="1"/>
            <p:nvPr/>
          </p:nvSpPr>
          <p:spPr>
            <a:xfrm>
              <a:off x="4956480" y="1147628"/>
              <a:ext cx="3132897" cy="1342035"/>
            </a:xfrm>
            <a:prstGeom prst="rect">
              <a:avLst/>
            </a:prstGeom>
            <a:noFill/>
          </p:spPr>
          <p:txBody>
            <a:bodyPr wrap="square" rtlCol="0">
              <a:spAutoFit/>
            </a:bodyPr>
            <a:lstStyle/>
            <a:p>
              <a:r>
                <a:rPr lang="zh-CN" altLang="en-US" b="1" dirty="0"/>
                <a:t>清理状态</a:t>
              </a:r>
              <a:endParaRPr lang="zh-CN" altLang="en-US" dirty="0"/>
            </a:p>
            <a:p>
              <a:r>
                <a:rPr lang="en" altLang="zh-CN" dirty="0"/>
                <a:t>node</a:t>
              </a:r>
              <a:r>
                <a:rPr lang="zh-CN" altLang="en-US" dirty="0"/>
                <a:t>不再关联到任何线程</a:t>
              </a:r>
            </a:p>
            <a:p>
              <a:r>
                <a:rPr lang="en" altLang="zh-CN" dirty="0"/>
                <a:t>node</a:t>
              </a:r>
              <a:r>
                <a:rPr lang="zh-CN" altLang="en-US" dirty="0"/>
                <a:t>的</a:t>
              </a:r>
              <a:r>
                <a:rPr lang="en" altLang="zh-CN" dirty="0" err="1"/>
                <a:t>waitStatus</a:t>
              </a:r>
              <a:r>
                <a:rPr lang="zh-CN" altLang="en-US" dirty="0"/>
                <a:t>置为</a:t>
              </a:r>
              <a:r>
                <a:rPr lang="en" altLang="zh-CN" dirty="0"/>
                <a:t>CANCELLED</a:t>
              </a:r>
            </a:p>
            <a:p>
              <a:endParaRPr lang="en" altLang="zh-CN" dirty="0"/>
            </a:p>
            <a:p>
              <a:r>
                <a:rPr lang="en" altLang="zh-CN" b="1" dirty="0"/>
                <a:t>node</a:t>
              </a:r>
              <a:r>
                <a:rPr lang="zh-CN" altLang="en-US" b="1" dirty="0"/>
                <a:t>出队</a:t>
              </a:r>
              <a:endParaRPr lang="en-US" altLang="zh-CN" b="1" dirty="0"/>
            </a:p>
            <a:p>
              <a:r>
                <a:rPr lang="en" altLang="zh-CN" dirty="0"/>
                <a:t>node</a:t>
              </a:r>
              <a:r>
                <a:rPr lang="zh-CN" altLang="en-US" dirty="0"/>
                <a:t>是</a:t>
              </a:r>
              <a:r>
                <a:rPr lang="en" altLang="zh-CN" dirty="0"/>
                <a:t>tail</a:t>
              </a:r>
            </a:p>
            <a:p>
              <a:r>
                <a:rPr lang="en" altLang="zh-CN" dirty="0"/>
                <a:t>node</a:t>
              </a:r>
              <a:r>
                <a:rPr lang="zh-CN" altLang="en-US" dirty="0"/>
                <a:t>既不是</a:t>
              </a:r>
              <a:r>
                <a:rPr lang="en" altLang="zh-CN" dirty="0"/>
                <a:t>tail</a:t>
              </a:r>
              <a:r>
                <a:rPr lang="zh-CN" altLang="en" dirty="0"/>
                <a:t>，</a:t>
              </a:r>
              <a:r>
                <a:rPr lang="zh-CN" altLang="en-US" dirty="0"/>
                <a:t>也不是</a:t>
              </a:r>
              <a:r>
                <a:rPr lang="en" altLang="zh-CN" dirty="0"/>
                <a:t>head</a:t>
              </a:r>
              <a:r>
                <a:rPr lang="zh-CN" altLang="en-US" dirty="0"/>
                <a:t>的后继节点</a:t>
              </a:r>
            </a:p>
            <a:p>
              <a:r>
                <a:rPr lang="en" altLang="zh-CN" dirty="0"/>
                <a:t>node</a:t>
              </a:r>
              <a:r>
                <a:rPr lang="zh-CN" altLang="en-US" dirty="0"/>
                <a:t>是</a:t>
              </a:r>
              <a:r>
                <a:rPr lang="en" altLang="zh-CN" dirty="0"/>
                <a:t>head</a:t>
              </a:r>
              <a:r>
                <a:rPr lang="zh-CN" altLang="en-US" dirty="0"/>
                <a:t>的后继节点</a:t>
              </a:r>
              <a:endParaRPr lang="en-US" altLang="zh-CN" dirty="0"/>
            </a:p>
            <a:p>
              <a:endParaRPr lang="en-US" altLang="zh-CN" dirty="0"/>
            </a:p>
            <a:p>
              <a:r>
                <a:rPr lang="zh-CN" altLang="en-US" dirty="0">
                  <a:solidFill>
                    <a:srgbClr val="FF0000"/>
                  </a:solidFill>
                </a:rPr>
                <a:t>问题</a:t>
              </a:r>
              <a:r>
                <a:rPr lang="en-US" altLang="zh-CN" dirty="0">
                  <a:solidFill>
                    <a:srgbClr val="FF0000"/>
                  </a:solidFill>
                </a:rPr>
                <a:t>1:</a:t>
              </a:r>
              <a:r>
                <a:rPr lang="zh-CN" altLang="en-US" dirty="0">
                  <a:solidFill>
                    <a:srgbClr val="FF0000"/>
                  </a:solidFill>
                </a:rPr>
                <a:t> 为何不是</a:t>
              </a:r>
              <a:r>
                <a:rPr lang="en" altLang="zh-CN" dirty="0">
                  <a:solidFill>
                    <a:srgbClr val="FF0000"/>
                  </a:solidFill>
                </a:rPr>
                <a:t>node</a:t>
              </a:r>
              <a:r>
                <a:rPr lang="zh-CN" altLang="en" dirty="0">
                  <a:solidFill>
                    <a:srgbClr val="FF0000"/>
                  </a:solidFill>
                </a:rPr>
                <a:t>为</a:t>
              </a:r>
              <a:r>
                <a:rPr lang="en-US" altLang="zh-CN" dirty="0">
                  <a:solidFill>
                    <a:srgbClr val="FF0000"/>
                  </a:solidFill>
                </a:rPr>
                <a:t>head</a:t>
              </a:r>
              <a:r>
                <a:rPr lang="zh-CN" altLang="en-US" dirty="0">
                  <a:solidFill>
                    <a:srgbClr val="FF0000"/>
                  </a:solidFill>
                </a:rPr>
                <a:t>节点？</a:t>
              </a:r>
            </a:p>
            <a:p>
              <a:endParaRPr lang="zh-CN" altLang="en-US" dirty="0"/>
            </a:p>
          </p:txBody>
        </p:sp>
        <p:cxnSp>
          <p:nvCxnSpPr>
            <p:cNvPr id="18" name="PA_直接连接符 30">
              <a:extLst>
                <a:ext uri="{FF2B5EF4-FFF2-40B4-BE49-F238E27FC236}">
                  <a16:creationId xmlns:a16="http://schemas.microsoft.com/office/drawing/2014/main" id="{65389F30-277E-4B46-8145-57FBB111D1C5}"/>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2657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up)">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1951702" cy="965988"/>
            <a:chOff x="165023" y="198"/>
            <a:chExt cx="1931809" cy="1001034"/>
          </a:xfrm>
        </p:grpSpPr>
        <p:sp>
          <p:nvSpPr>
            <p:cNvPr id="71" name="文本框 61"/>
            <p:cNvSpPr txBox="1"/>
            <p:nvPr/>
          </p:nvSpPr>
          <p:spPr>
            <a:xfrm>
              <a:off x="1048047" y="342693"/>
              <a:ext cx="1048785" cy="510309"/>
            </a:xfrm>
            <a:prstGeom prst="rect">
              <a:avLst/>
            </a:prstGeom>
            <a:noFill/>
          </p:spPr>
          <p:txBody>
            <a:bodyPr wrap="none" lIns="0" tIns="0" rIns="0" bIns="0" rtlCol="0">
              <a:spAutoFit/>
            </a:bodyPr>
            <a:lstStyle/>
            <a:p>
              <a:pPr defTabSz="1285500"/>
              <a:r>
                <a:rPr lang="zh-CN" altLang="en-US" sz="3200" b="1" dirty="0">
                  <a:solidFill>
                    <a:schemeClr val="tx1">
                      <a:lumMod val="50000"/>
                      <a:lumOff val="50000"/>
                    </a:schemeClr>
                  </a:solidFill>
                  <a:latin typeface="微软雅黑" pitchFamily="34" charset="-122"/>
                  <a:ea typeface="微软雅黑" pitchFamily="34" charset="-122"/>
                  <a:cs typeface="+mn-ea"/>
                  <a:sym typeface="+mn-lt"/>
                </a:rPr>
                <a:t>源码</a:t>
              </a:r>
              <a:r>
                <a:rPr lang="en-US" altLang="zh-CN" sz="3200" b="1" dirty="0">
                  <a:solidFill>
                    <a:schemeClr val="tx1">
                      <a:lumMod val="50000"/>
                      <a:lumOff val="50000"/>
                    </a:schemeClr>
                  </a:solidFill>
                  <a:latin typeface="微软雅黑" pitchFamily="34" charset="-122"/>
                  <a:ea typeface="微软雅黑" pitchFamily="34" charset="-122"/>
                  <a:cs typeface="+mn-ea"/>
                  <a:sym typeface="+mn-lt"/>
                </a:rPr>
                <a:t> :</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pic>
        <p:nvPicPr>
          <p:cNvPr id="6" name="图片 5">
            <a:extLst>
              <a:ext uri="{FF2B5EF4-FFF2-40B4-BE49-F238E27FC236}">
                <a16:creationId xmlns:a16="http://schemas.microsoft.com/office/drawing/2014/main" id="{319AE89C-30D9-8A40-BDBF-AD6B023A6ED8}"/>
              </a:ext>
            </a:extLst>
          </p:cNvPr>
          <p:cNvPicPr>
            <a:picLocks noChangeAspect="1"/>
          </p:cNvPicPr>
          <p:nvPr/>
        </p:nvPicPr>
        <p:blipFill>
          <a:blip r:embed="rId2"/>
          <a:stretch>
            <a:fillRect/>
          </a:stretch>
        </p:blipFill>
        <p:spPr>
          <a:xfrm>
            <a:off x="3404837" y="214313"/>
            <a:ext cx="5538791" cy="6117759"/>
          </a:xfrm>
          <a:prstGeom prst="rect">
            <a:avLst/>
          </a:prstGeom>
        </p:spPr>
      </p:pic>
    </p:spTree>
    <p:extLst>
      <p:ext uri="{BB962C8B-B14F-4D97-AF65-F5344CB8AC3E}">
        <p14:creationId xmlns:p14="http://schemas.microsoft.com/office/powerpoint/2010/main" val="880086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363675" cy="965988"/>
            <a:chOff x="165023" y="198"/>
            <a:chExt cx="2339581" cy="1001034"/>
          </a:xfrm>
        </p:grpSpPr>
        <p:sp>
          <p:nvSpPr>
            <p:cNvPr id="71" name="文本框 61"/>
            <p:cNvSpPr txBox="1"/>
            <p:nvPr/>
          </p:nvSpPr>
          <p:spPr>
            <a:xfrm>
              <a:off x="1048047" y="342693"/>
              <a:ext cx="1456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场景</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pic>
        <p:nvPicPr>
          <p:cNvPr id="2" name="图片 1">
            <a:extLst>
              <a:ext uri="{FF2B5EF4-FFF2-40B4-BE49-F238E27FC236}">
                <a16:creationId xmlns:a16="http://schemas.microsoft.com/office/drawing/2014/main" id="{89F9C4BF-B9C4-704B-ADF9-51F7E1CDA9C5}"/>
              </a:ext>
            </a:extLst>
          </p:cNvPr>
          <p:cNvPicPr>
            <a:picLocks noChangeAspect="1"/>
          </p:cNvPicPr>
          <p:nvPr/>
        </p:nvPicPr>
        <p:blipFill>
          <a:blip r:embed="rId3"/>
          <a:stretch>
            <a:fillRect/>
          </a:stretch>
        </p:blipFill>
        <p:spPr>
          <a:xfrm>
            <a:off x="4892675" y="2085976"/>
            <a:ext cx="6480934" cy="2112962"/>
          </a:xfrm>
          <a:prstGeom prst="rect">
            <a:avLst/>
          </a:prstGeom>
        </p:spPr>
      </p:pic>
      <p:sp>
        <p:nvSpPr>
          <p:cNvPr id="7" name="文本框 6">
            <a:extLst>
              <a:ext uri="{FF2B5EF4-FFF2-40B4-BE49-F238E27FC236}">
                <a16:creationId xmlns:a16="http://schemas.microsoft.com/office/drawing/2014/main" id="{A3177F2B-194F-5247-BF08-413C77B3ECC5}"/>
              </a:ext>
            </a:extLst>
          </p:cNvPr>
          <p:cNvSpPr txBox="1"/>
          <p:nvPr/>
        </p:nvSpPr>
        <p:spPr>
          <a:xfrm>
            <a:off x="367682" y="2286000"/>
            <a:ext cx="4032868" cy="2031325"/>
          </a:xfrm>
          <a:prstGeom prst="rect">
            <a:avLst/>
          </a:prstGeom>
          <a:noFill/>
        </p:spPr>
        <p:txBody>
          <a:bodyPr wrap="square" rtlCol="0">
            <a:spAutoFit/>
          </a:bodyPr>
          <a:lstStyle/>
          <a:p>
            <a:r>
              <a:rPr lang="zh-CN" altLang="en-US" dirty="0"/>
              <a:t>结合代码：</a:t>
            </a:r>
            <a:br>
              <a:rPr lang="zh-CN" altLang="en-US" dirty="0"/>
            </a:br>
            <a:r>
              <a:rPr lang="en" altLang="zh-CN" dirty="0" err="1"/>
              <a:t>cancelAcquire</a:t>
            </a:r>
            <a:r>
              <a:rPr lang="en" altLang="zh-CN" dirty="0"/>
              <a:t>()</a:t>
            </a:r>
            <a:r>
              <a:rPr lang="zh-CN" altLang="en-US" dirty="0"/>
              <a:t>调用</a:t>
            </a:r>
            <a:r>
              <a:rPr lang="en" altLang="zh-CN" dirty="0" err="1"/>
              <a:t>compareAndSetTail</a:t>
            </a:r>
            <a:r>
              <a:rPr lang="en" altLang="zh-CN" dirty="0"/>
              <a:t>()</a:t>
            </a:r>
            <a:r>
              <a:rPr lang="zh-CN" altLang="en-US" dirty="0"/>
              <a:t>方法将</a:t>
            </a:r>
            <a:r>
              <a:rPr lang="en" altLang="zh-CN" dirty="0"/>
              <a:t>tail</a:t>
            </a:r>
            <a:r>
              <a:rPr lang="zh-CN" altLang="en-US" dirty="0"/>
              <a:t>指向</a:t>
            </a:r>
            <a:r>
              <a:rPr lang="en" altLang="zh-CN" dirty="0" err="1"/>
              <a:t>pred</a:t>
            </a:r>
            <a:br>
              <a:rPr lang="en" altLang="zh-CN" dirty="0"/>
            </a:br>
            <a:r>
              <a:rPr lang="en" altLang="zh-CN" dirty="0" err="1"/>
              <a:t>cancelAcquire</a:t>
            </a:r>
            <a:r>
              <a:rPr lang="en" altLang="zh-CN" dirty="0"/>
              <a:t>()</a:t>
            </a:r>
            <a:r>
              <a:rPr lang="zh-CN" altLang="en-US" dirty="0"/>
              <a:t>调用</a:t>
            </a:r>
            <a:r>
              <a:rPr lang="en" altLang="zh-CN" dirty="0" err="1"/>
              <a:t>compareAndSetNext</a:t>
            </a:r>
            <a:r>
              <a:rPr lang="en" altLang="zh-CN" dirty="0"/>
              <a:t>()</a:t>
            </a:r>
            <a:r>
              <a:rPr lang="zh-CN" altLang="en-US" dirty="0"/>
              <a:t>方法将</a:t>
            </a:r>
            <a:r>
              <a:rPr lang="en" altLang="zh-CN" dirty="0" err="1"/>
              <a:t>pred</a:t>
            </a:r>
            <a:r>
              <a:rPr lang="zh-CN" altLang="en-US" dirty="0"/>
              <a:t>的</a:t>
            </a:r>
            <a:r>
              <a:rPr lang="en" altLang="zh-CN" dirty="0"/>
              <a:t>next</a:t>
            </a:r>
            <a:r>
              <a:rPr lang="zh-CN" altLang="en-US" dirty="0"/>
              <a:t>指向空</a:t>
            </a:r>
            <a:endParaRPr kumimoji="1" lang="zh-CN" altLang="en-US" dirty="0"/>
          </a:p>
        </p:txBody>
      </p:sp>
      <p:pic>
        <p:nvPicPr>
          <p:cNvPr id="8" name="图片 7">
            <a:extLst>
              <a:ext uri="{FF2B5EF4-FFF2-40B4-BE49-F238E27FC236}">
                <a16:creationId xmlns:a16="http://schemas.microsoft.com/office/drawing/2014/main" id="{9224AE0C-C9E8-5541-BBB9-3CA2D0E2C1A6}"/>
              </a:ext>
            </a:extLst>
          </p:cNvPr>
          <p:cNvPicPr>
            <a:picLocks noChangeAspect="1"/>
          </p:cNvPicPr>
          <p:nvPr/>
        </p:nvPicPr>
        <p:blipFill>
          <a:blip r:embed="rId4"/>
          <a:stretch>
            <a:fillRect/>
          </a:stretch>
        </p:blipFill>
        <p:spPr>
          <a:xfrm>
            <a:off x="5211763" y="4404348"/>
            <a:ext cx="5626100" cy="749300"/>
          </a:xfrm>
          <a:prstGeom prst="rect">
            <a:avLst/>
          </a:prstGeom>
        </p:spPr>
      </p:pic>
    </p:spTree>
    <p:extLst>
      <p:ext uri="{BB962C8B-B14F-4D97-AF65-F5344CB8AC3E}">
        <p14:creationId xmlns:p14="http://schemas.microsoft.com/office/powerpoint/2010/main" val="2614957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639"/>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62"/>
          <p:cNvSpPr txBox="1"/>
          <p:nvPr/>
        </p:nvSpPr>
        <p:spPr>
          <a:xfrm>
            <a:off x="1303482" y="2736202"/>
            <a:ext cx="36580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43606" y="2274214"/>
            <a:ext cx="5077241" cy="1425775"/>
            <a:chOff x="1243157" y="2098075"/>
            <a:chExt cx="3230352" cy="1069331"/>
          </a:xfrm>
        </p:grpSpPr>
        <p:sp>
          <p:nvSpPr>
            <p:cNvPr id="13" name="文本框 10"/>
            <p:cNvSpPr txBox="1"/>
            <p:nvPr/>
          </p:nvSpPr>
          <p:spPr>
            <a:xfrm>
              <a:off x="1243157" y="2240325"/>
              <a:ext cx="690675" cy="761747"/>
            </a:xfrm>
            <a:prstGeom prst="rect">
              <a:avLst/>
            </a:prstGeom>
            <a:noFill/>
          </p:spPr>
          <p:txBody>
            <a:bodyPr wrap="none" rtlCol="0">
              <a:spAutoFit/>
            </a:bodyPr>
            <a:lstStyle/>
            <a:p>
              <a:r>
                <a:rPr lang="en-US" altLang="zh-CN" sz="6000" dirty="0">
                  <a:solidFill>
                    <a:srgbClr val="FF7213"/>
                  </a:solidFill>
                  <a:latin typeface="微软雅黑" panose="020B0503020204020204" pitchFamily="34" charset="-122"/>
                  <a:ea typeface="微软雅黑" panose="020B0503020204020204" pitchFamily="34" charset="-122"/>
                </a:rPr>
                <a:t>01</a:t>
              </a:r>
              <a:endParaRPr lang="zh-CN" altLang="en-US" sz="6000" dirty="0">
                <a:solidFill>
                  <a:srgbClr val="FF7213"/>
                </a:solidFill>
                <a:latin typeface="微软雅黑" panose="020B0503020204020204" pitchFamily="34" charset="-122"/>
                <a:ea typeface="微软雅黑" panose="020B0503020204020204" pitchFamily="34" charset="-122"/>
              </a:endParaRPr>
            </a:p>
          </p:txBody>
        </p:sp>
        <p:sp>
          <p:nvSpPr>
            <p:cNvPr id="14" name="矩形 13"/>
            <p:cNvSpPr/>
            <p:nvPr/>
          </p:nvSpPr>
          <p:spPr>
            <a:xfrm>
              <a:off x="2931220" y="2306067"/>
              <a:ext cx="1542289" cy="561741"/>
            </a:xfrm>
            <a:prstGeom prst="rect">
              <a:avLst/>
            </a:prstGeom>
          </p:spPr>
          <p:txBody>
            <a:bodyPr wrap="none">
              <a:spAutoFit/>
            </a:bodyPr>
            <a:lstStyle/>
            <a:p>
              <a:pPr lvl="0" algn="ctr"/>
              <a:r>
                <a:rPr lang="en-US" altLang="zh-CN" sz="4267" dirty="0">
                  <a:solidFill>
                    <a:schemeClr val="tx1">
                      <a:lumMod val="75000"/>
                      <a:lumOff val="25000"/>
                    </a:schemeClr>
                  </a:solidFill>
                  <a:latin typeface="微软雅黑" panose="020B0503020204020204" pitchFamily="34" charset="-122"/>
                  <a:ea typeface="微软雅黑" panose="020B0503020204020204" pitchFamily="34" charset="-122"/>
                </a:rPr>
                <a:t>AQS</a:t>
              </a:r>
              <a:r>
                <a:rPr lang="zh-CN" altLang="en-US" sz="4267" dirty="0">
                  <a:solidFill>
                    <a:schemeClr val="tx1">
                      <a:lumMod val="75000"/>
                      <a:lumOff val="25000"/>
                    </a:schemeClr>
                  </a:solidFill>
                  <a:latin typeface="微软雅黑" panose="020B0503020204020204" pitchFamily="34" charset="-122"/>
                  <a:ea typeface="微软雅黑" panose="020B0503020204020204" pitchFamily="34" charset="-122"/>
                </a:rPr>
                <a:t>简介</a:t>
              </a:r>
            </a:p>
          </p:txBody>
        </p:sp>
        <p:cxnSp>
          <p:nvCxnSpPr>
            <p:cNvPr id="16" name="直接连接符 15"/>
            <p:cNvCxnSpPr/>
            <p:nvPr/>
          </p:nvCxnSpPr>
          <p:spPr>
            <a:xfrm>
              <a:off x="2129599" y="2098075"/>
              <a:ext cx="0" cy="1069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115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363675" cy="965988"/>
            <a:chOff x="165023" y="198"/>
            <a:chExt cx="2339581" cy="1001034"/>
          </a:xfrm>
        </p:grpSpPr>
        <p:sp>
          <p:nvSpPr>
            <p:cNvPr id="71" name="文本框 61"/>
            <p:cNvSpPr txBox="1"/>
            <p:nvPr/>
          </p:nvSpPr>
          <p:spPr>
            <a:xfrm>
              <a:off x="1048047" y="342693"/>
              <a:ext cx="1456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场景</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2</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sp>
        <p:nvSpPr>
          <p:cNvPr id="7" name="文本框 6">
            <a:extLst>
              <a:ext uri="{FF2B5EF4-FFF2-40B4-BE49-F238E27FC236}">
                <a16:creationId xmlns:a16="http://schemas.microsoft.com/office/drawing/2014/main" id="{A3177F2B-194F-5247-BF08-413C77B3ECC5}"/>
              </a:ext>
            </a:extLst>
          </p:cNvPr>
          <p:cNvSpPr txBox="1"/>
          <p:nvPr/>
        </p:nvSpPr>
        <p:spPr>
          <a:xfrm>
            <a:off x="367682" y="2286000"/>
            <a:ext cx="4032868" cy="2308324"/>
          </a:xfrm>
          <a:prstGeom prst="rect">
            <a:avLst/>
          </a:prstGeom>
          <a:noFill/>
        </p:spPr>
        <p:txBody>
          <a:bodyPr wrap="square" rtlCol="0">
            <a:spAutoFit/>
          </a:bodyPr>
          <a:lstStyle/>
          <a:p>
            <a:r>
              <a:rPr lang="zh-CN" altLang="en-US" dirty="0"/>
              <a:t>结合代码：</a:t>
            </a:r>
            <a:br>
              <a:rPr lang="zh-CN" altLang="en-US" dirty="0"/>
            </a:br>
            <a:br>
              <a:rPr lang="en" altLang="zh-CN" dirty="0"/>
            </a:br>
            <a:r>
              <a:rPr lang="en" altLang="zh-CN" dirty="0" err="1"/>
              <a:t>cancelAcquire</a:t>
            </a:r>
            <a:r>
              <a:rPr lang="en" altLang="zh-CN" dirty="0"/>
              <a:t>()</a:t>
            </a:r>
            <a:r>
              <a:rPr lang="zh-CN" altLang="en-US" dirty="0"/>
              <a:t>调用了</a:t>
            </a:r>
            <a:r>
              <a:rPr lang="en" altLang="zh-CN" dirty="0" err="1"/>
              <a:t>compareAndSetNext</a:t>
            </a:r>
            <a:r>
              <a:rPr lang="en" altLang="zh-CN" dirty="0"/>
              <a:t>()</a:t>
            </a:r>
            <a:r>
              <a:rPr lang="zh-CN" altLang="en-US" dirty="0"/>
              <a:t>方法将</a:t>
            </a:r>
            <a:r>
              <a:rPr lang="en" altLang="zh-CN" dirty="0" err="1"/>
              <a:t>pred</a:t>
            </a:r>
            <a:r>
              <a:rPr lang="zh-CN" altLang="en-US" dirty="0"/>
              <a:t>指向</a:t>
            </a:r>
            <a:r>
              <a:rPr lang="en" altLang="zh-CN" dirty="0"/>
              <a:t>successor</a:t>
            </a:r>
          </a:p>
          <a:p>
            <a:endParaRPr lang="en-US" altLang="zh-CN" dirty="0"/>
          </a:p>
          <a:p>
            <a:r>
              <a:rPr lang="zh-CN" altLang="en-US" dirty="0">
                <a:solidFill>
                  <a:srgbClr val="FF0000"/>
                </a:solidFill>
              </a:rPr>
              <a:t>问题</a:t>
            </a:r>
            <a:r>
              <a:rPr lang="en-US" altLang="zh-CN" dirty="0">
                <a:solidFill>
                  <a:srgbClr val="FF0000"/>
                </a:solidFill>
              </a:rPr>
              <a:t>2</a:t>
            </a:r>
            <a:r>
              <a:rPr lang="zh-CN" altLang="en-US" dirty="0">
                <a:solidFill>
                  <a:srgbClr val="FF0000"/>
                </a:solidFill>
              </a:rPr>
              <a:t>：只是更改了</a:t>
            </a:r>
            <a:r>
              <a:rPr lang="en-US" altLang="zh-CN" dirty="0">
                <a:solidFill>
                  <a:srgbClr val="FF0000"/>
                </a:solidFill>
              </a:rPr>
              <a:t>next</a:t>
            </a:r>
            <a:r>
              <a:rPr lang="zh-CN" altLang="en-US" dirty="0">
                <a:solidFill>
                  <a:srgbClr val="FF0000"/>
                </a:solidFill>
              </a:rPr>
              <a:t>后继节点，却没有设置</a:t>
            </a:r>
            <a:r>
              <a:rPr lang="en-US" altLang="zh-CN" dirty="0" err="1">
                <a:solidFill>
                  <a:srgbClr val="FF0000"/>
                </a:solidFill>
              </a:rPr>
              <a:t>prev</a:t>
            </a:r>
            <a:r>
              <a:rPr lang="zh-CN" altLang="en-US" dirty="0">
                <a:solidFill>
                  <a:srgbClr val="FF0000"/>
                </a:solidFill>
              </a:rPr>
              <a:t>前继节点？</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F6037B16-2E05-764A-BDEA-72C76BE0C49D}"/>
              </a:ext>
            </a:extLst>
          </p:cNvPr>
          <p:cNvPicPr>
            <a:picLocks noChangeAspect="1"/>
          </p:cNvPicPr>
          <p:nvPr/>
        </p:nvPicPr>
        <p:blipFill>
          <a:blip r:embed="rId3"/>
          <a:stretch>
            <a:fillRect/>
          </a:stretch>
        </p:blipFill>
        <p:spPr>
          <a:xfrm>
            <a:off x="5749513" y="823212"/>
            <a:ext cx="5093523" cy="2310625"/>
          </a:xfrm>
          <a:prstGeom prst="rect">
            <a:avLst/>
          </a:prstGeom>
        </p:spPr>
      </p:pic>
      <p:pic>
        <p:nvPicPr>
          <p:cNvPr id="4" name="图片 3">
            <a:extLst>
              <a:ext uri="{FF2B5EF4-FFF2-40B4-BE49-F238E27FC236}">
                <a16:creationId xmlns:a16="http://schemas.microsoft.com/office/drawing/2014/main" id="{8D04A31B-DDB7-0E41-B15C-98BCB69E2194}"/>
              </a:ext>
            </a:extLst>
          </p:cNvPr>
          <p:cNvPicPr>
            <a:picLocks noChangeAspect="1"/>
          </p:cNvPicPr>
          <p:nvPr/>
        </p:nvPicPr>
        <p:blipFill>
          <a:blip r:embed="rId4"/>
          <a:stretch>
            <a:fillRect/>
          </a:stretch>
        </p:blipFill>
        <p:spPr>
          <a:xfrm>
            <a:off x="5749513" y="3464107"/>
            <a:ext cx="5727700" cy="2036745"/>
          </a:xfrm>
          <a:prstGeom prst="rect">
            <a:avLst/>
          </a:prstGeom>
        </p:spPr>
      </p:pic>
    </p:spTree>
    <p:extLst>
      <p:ext uri="{BB962C8B-B14F-4D97-AF65-F5344CB8AC3E}">
        <p14:creationId xmlns:p14="http://schemas.microsoft.com/office/powerpoint/2010/main" val="2369979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363675" cy="965988"/>
            <a:chOff x="165023" y="198"/>
            <a:chExt cx="2339581" cy="1001034"/>
          </a:xfrm>
        </p:grpSpPr>
        <p:sp>
          <p:nvSpPr>
            <p:cNvPr id="71" name="文本框 61"/>
            <p:cNvSpPr txBox="1"/>
            <p:nvPr/>
          </p:nvSpPr>
          <p:spPr>
            <a:xfrm>
              <a:off x="1048047" y="342693"/>
              <a:ext cx="1456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场景</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3</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sp>
        <p:nvSpPr>
          <p:cNvPr id="7" name="文本框 6">
            <a:extLst>
              <a:ext uri="{FF2B5EF4-FFF2-40B4-BE49-F238E27FC236}">
                <a16:creationId xmlns:a16="http://schemas.microsoft.com/office/drawing/2014/main" id="{A3177F2B-194F-5247-BF08-413C77B3ECC5}"/>
              </a:ext>
            </a:extLst>
          </p:cNvPr>
          <p:cNvSpPr txBox="1"/>
          <p:nvPr/>
        </p:nvSpPr>
        <p:spPr>
          <a:xfrm>
            <a:off x="367682" y="2286000"/>
            <a:ext cx="4432918" cy="1477328"/>
          </a:xfrm>
          <a:prstGeom prst="rect">
            <a:avLst/>
          </a:prstGeom>
          <a:noFill/>
        </p:spPr>
        <p:txBody>
          <a:bodyPr wrap="square" rtlCol="0">
            <a:spAutoFit/>
          </a:bodyPr>
          <a:lstStyle/>
          <a:p>
            <a:r>
              <a:rPr lang="zh-CN" altLang="en-US" dirty="0"/>
              <a:t>结合代码：</a:t>
            </a:r>
            <a:br>
              <a:rPr lang="zh-CN" altLang="en-US" dirty="0"/>
            </a:br>
            <a:br>
              <a:rPr lang="en" altLang="zh-CN" dirty="0"/>
            </a:br>
            <a:r>
              <a:rPr lang="en" altLang="zh-CN" dirty="0" err="1"/>
              <a:t>cancelAcquire</a:t>
            </a:r>
            <a:r>
              <a:rPr lang="en" altLang="zh-CN" dirty="0"/>
              <a:t>()</a:t>
            </a:r>
            <a:r>
              <a:rPr lang="zh-CN" altLang="en-US" dirty="0"/>
              <a:t>调用了</a:t>
            </a:r>
            <a:r>
              <a:rPr lang="en" altLang="zh-CN" dirty="0" err="1"/>
              <a:t>unparkSuccessor</a:t>
            </a:r>
            <a:r>
              <a:rPr lang="en" altLang="zh-CN" dirty="0"/>
              <a:t>()</a:t>
            </a:r>
            <a:r>
              <a:rPr lang="zh-CN" altLang="en-US" dirty="0"/>
              <a:t>，可是里面却没有调整队列啊！</a:t>
            </a:r>
            <a:endParaRPr lang="en-US" altLang="zh-CN" dirty="0"/>
          </a:p>
          <a:p>
            <a:r>
              <a:rPr lang="zh-CN" altLang="en-US" dirty="0">
                <a:solidFill>
                  <a:srgbClr val="FF0000"/>
                </a:solidFill>
              </a:rPr>
              <a:t>问题</a:t>
            </a:r>
            <a:r>
              <a:rPr lang="en-US" altLang="zh-CN" dirty="0">
                <a:solidFill>
                  <a:srgbClr val="FF0000"/>
                </a:solidFill>
              </a:rPr>
              <a:t>2</a:t>
            </a:r>
            <a:r>
              <a:rPr lang="zh-CN" altLang="en-US" dirty="0">
                <a:solidFill>
                  <a:srgbClr val="FF0000"/>
                </a:solidFill>
              </a:rPr>
              <a:t>的疑问</a:t>
            </a:r>
            <a:endParaRPr lang="en-US" altLang="zh-CN" dirty="0">
              <a:solidFill>
                <a:srgbClr val="FF0000"/>
              </a:solidFill>
            </a:endParaRPr>
          </a:p>
        </p:txBody>
      </p:sp>
      <p:pic>
        <p:nvPicPr>
          <p:cNvPr id="2" name="图片 1">
            <a:extLst>
              <a:ext uri="{FF2B5EF4-FFF2-40B4-BE49-F238E27FC236}">
                <a16:creationId xmlns:a16="http://schemas.microsoft.com/office/drawing/2014/main" id="{9B2DD157-5DFB-0049-8271-E3F684EBA159}"/>
              </a:ext>
            </a:extLst>
          </p:cNvPr>
          <p:cNvPicPr>
            <a:picLocks noChangeAspect="1"/>
          </p:cNvPicPr>
          <p:nvPr/>
        </p:nvPicPr>
        <p:blipFill>
          <a:blip r:embed="rId3"/>
          <a:stretch>
            <a:fillRect/>
          </a:stretch>
        </p:blipFill>
        <p:spPr>
          <a:xfrm>
            <a:off x="6367671" y="740702"/>
            <a:ext cx="4104101" cy="3769072"/>
          </a:xfrm>
          <a:prstGeom prst="rect">
            <a:avLst/>
          </a:prstGeom>
        </p:spPr>
      </p:pic>
      <p:pic>
        <p:nvPicPr>
          <p:cNvPr id="6" name="图片 5">
            <a:extLst>
              <a:ext uri="{FF2B5EF4-FFF2-40B4-BE49-F238E27FC236}">
                <a16:creationId xmlns:a16="http://schemas.microsoft.com/office/drawing/2014/main" id="{94B6AB91-977B-6043-A4A6-3465F0AC8FE5}"/>
              </a:ext>
            </a:extLst>
          </p:cNvPr>
          <p:cNvPicPr>
            <a:picLocks noChangeAspect="1"/>
          </p:cNvPicPr>
          <p:nvPr/>
        </p:nvPicPr>
        <p:blipFill>
          <a:blip r:embed="rId4"/>
          <a:stretch>
            <a:fillRect/>
          </a:stretch>
        </p:blipFill>
        <p:spPr>
          <a:xfrm>
            <a:off x="5856287" y="4629150"/>
            <a:ext cx="5537200" cy="914400"/>
          </a:xfrm>
          <a:prstGeom prst="rect">
            <a:avLst/>
          </a:prstGeom>
        </p:spPr>
      </p:pic>
    </p:spTree>
    <p:extLst>
      <p:ext uri="{BB962C8B-B14F-4D97-AF65-F5344CB8AC3E}">
        <p14:creationId xmlns:p14="http://schemas.microsoft.com/office/powerpoint/2010/main" val="793216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4"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sp>
        <p:nvSpPr>
          <p:cNvPr id="7" name="文本框 6">
            <a:extLst>
              <a:ext uri="{FF2B5EF4-FFF2-40B4-BE49-F238E27FC236}">
                <a16:creationId xmlns:a16="http://schemas.microsoft.com/office/drawing/2014/main" id="{A3177F2B-194F-5247-BF08-413C77B3ECC5}"/>
              </a:ext>
            </a:extLst>
          </p:cNvPr>
          <p:cNvSpPr txBox="1"/>
          <p:nvPr/>
        </p:nvSpPr>
        <p:spPr>
          <a:xfrm>
            <a:off x="367682" y="2286000"/>
            <a:ext cx="2661268" cy="2031325"/>
          </a:xfrm>
          <a:prstGeom prst="rect">
            <a:avLst/>
          </a:prstGeom>
          <a:noFill/>
        </p:spPr>
        <p:txBody>
          <a:bodyPr wrap="square" rtlCol="0">
            <a:spAutoFit/>
          </a:bodyPr>
          <a:lstStyle/>
          <a:p>
            <a:r>
              <a:rPr lang="en" altLang="zh-CN" b="1" dirty="0" err="1"/>
              <a:t>unparkSuccessor</a:t>
            </a:r>
            <a:r>
              <a:rPr lang="en" altLang="zh-CN" b="1" dirty="0"/>
              <a:t>()</a:t>
            </a:r>
            <a:r>
              <a:rPr lang="zh-CN" altLang="en-US" b="1" dirty="0"/>
              <a:t>：</a:t>
            </a:r>
            <a:endParaRPr lang="en-US" altLang="zh-CN" b="1" dirty="0"/>
          </a:p>
          <a:p>
            <a:endParaRPr lang="en-US" altLang="zh-CN" dirty="0"/>
          </a:p>
          <a:p>
            <a:r>
              <a:rPr lang="zh-CN" altLang="en-US" dirty="0"/>
              <a:t>从后面遍历，非公平。</a:t>
            </a:r>
            <a:endParaRPr lang="en-US" altLang="zh-CN" dirty="0"/>
          </a:p>
          <a:p>
            <a:r>
              <a:rPr lang="zh-CN" altLang="en-US" dirty="0"/>
              <a:t>没有任何操作前继节点</a:t>
            </a:r>
            <a:endParaRPr lang="en-US" altLang="zh-CN" dirty="0"/>
          </a:p>
          <a:p>
            <a:endParaRPr lang="en-US" altLang="zh-CN" dirty="0"/>
          </a:p>
          <a:p>
            <a:r>
              <a:rPr lang="zh-CN" altLang="en-US" dirty="0">
                <a:solidFill>
                  <a:srgbClr val="FF0000"/>
                </a:solidFill>
              </a:rPr>
              <a:t>问题</a:t>
            </a:r>
            <a:r>
              <a:rPr lang="en-US" altLang="zh-CN" dirty="0">
                <a:solidFill>
                  <a:srgbClr val="FF0000"/>
                </a:solidFill>
              </a:rPr>
              <a:t>3:</a:t>
            </a:r>
            <a:r>
              <a:rPr lang="zh-CN" altLang="en-US" dirty="0">
                <a:solidFill>
                  <a:srgbClr val="FF0000"/>
                </a:solidFill>
              </a:rPr>
              <a:t> 为什么从尾部开始遍历</a:t>
            </a:r>
            <a:endParaRPr lang="en-US" altLang="zh-CN" dirty="0">
              <a:solidFill>
                <a:srgbClr val="FF0000"/>
              </a:solidFill>
            </a:endParaRPr>
          </a:p>
        </p:txBody>
      </p:sp>
      <p:pic>
        <p:nvPicPr>
          <p:cNvPr id="12" name="图片 11">
            <a:extLst>
              <a:ext uri="{FF2B5EF4-FFF2-40B4-BE49-F238E27FC236}">
                <a16:creationId xmlns:a16="http://schemas.microsoft.com/office/drawing/2014/main" id="{F98207C6-C25E-CB4C-8DDD-9F81591CA75E}"/>
              </a:ext>
            </a:extLst>
          </p:cNvPr>
          <p:cNvPicPr>
            <a:picLocks noChangeAspect="1"/>
          </p:cNvPicPr>
          <p:nvPr/>
        </p:nvPicPr>
        <p:blipFill>
          <a:blip r:embed="rId3"/>
          <a:stretch>
            <a:fillRect/>
          </a:stretch>
        </p:blipFill>
        <p:spPr>
          <a:xfrm>
            <a:off x="3377437" y="160381"/>
            <a:ext cx="6852245" cy="5757362"/>
          </a:xfrm>
          <a:prstGeom prst="rect">
            <a:avLst/>
          </a:prstGeom>
        </p:spPr>
      </p:pic>
    </p:spTree>
    <p:extLst>
      <p:ext uri="{BB962C8B-B14F-4D97-AF65-F5344CB8AC3E}">
        <p14:creationId xmlns:p14="http://schemas.microsoft.com/office/powerpoint/2010/main" val="1782720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4"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sp>
        <p:nvSpPr>
          <p:cNvPr id="7" name="文本框 6">
            <a:extLst>
              <a:ext uri="{FF2B5EF4-FFF2-40B4-BE49-F238E27FC236}">
                <a16:creationId xmlns:a16="http://schemas.microsoft.com/office/drawing/2014/main" id="{A3177F2B-194F-5247-BF08-413C77B3ECC5}"/>
              </a:ext>
            </a:extLst>
          </p:cNvPr>
          <p:cNvSpPr txBox="1"/>
          <p:nvPr/>
        </p:nvSpPr>
        <p:spPr>
          <a:xfrm>
            <a:off x="367681" y="2286000"/>
            <a:ext cx="2861293" cy="3139321"/>
          </a:xfrm>
          <a:prstGeom prst="rect">
            <a:avLst/>
          </a:prstGeom>
          <a:noFill/>
        </p:spPr>
        <p:txBody>
          <a:bodyPr wrap="square" rtlCol="0">
            <a:spAutoFit/>
          </a:bodyPr>
          <a:lstStyle/>
          <a:p>
            <a:r>
              <a:rPr lang="zh-CN" altLang="en-US" dirty="0"/>
              <a:t>回顾前面的代码</a:t>
            </a:r>
            <a:r>
              <a:rPr lang="en-US" altLang="zh-CN" dirty="0"/>
              <a:t>:  </a:t>
            </a:r>
            <a:r>
              <a:rPr lang="zh-CN" altLang="en-US" dirty="0"/>
              <a:t>线程是如何被挂起的？</a:t>
            </a:r>
            <a:endParaRPr lang="en-US" altLang="zh-CN" dirty="0"/>
          </a:p>
          <a:p>
            <a:endParaRPr lang="en-US" altLang="zh-CN" dirty="0"/>
          </a:p>
          <a:p>
            <a:r>
              <a:rPr lang="zh-CN" altLang="en-US" dirty="0"/>
              <a:t>问题</a:t>
            </a:r>
            <a:r>
              <a:rPr lang="en-US" altLang="zh-CN" dirty="0"/>
              <a:t>1</a:t>
            </a:r>
            <a:r>
              <a:rPr lang="zh-CN" altLang="en-US" dirty="0"/>
              <a:t>：判断时也是通过判断前继节点是不是头</a:t>
            </a:r>
            <a:endParaRPr lang="en-US" altLang="zh-CN" dirty="0"/>
          </a:p>
          <a:p>
            <a:endParaRPr lang="en-US" altLang="zh-CN" dirty="0"/>
          </a:p>
          <a:p>
            <a:r>
              <a:rPr lang="zh-CN" altLang="en-US" dirty="0"/>
              <a:t>问题</a:t>
            </a:r>
            <a:r>
              <a:rPr lang="en-US" altLang="zh-CN" dirty="0"/>
              <a:t>2:</a:t>
            </a:r>
            <a:r>
              <a:rPr lang="zh-CN" altLang="en-US" dirty="0"/>
              <a:t> 线程挂起被唤醒后 继续执行</a:t>
            </a:r>
            <a:r>
              <a:rPr lang="en-US" altLang="zh-CN" dirty="0"/>
              <a:t>for</a:t>
            </a:r>
            <a:r>
              <a:rPr lang="zh-CN" altLang="en-US" dirty="0"/>
              <a:t>循环，进入</a:t>
            </a:r>
            <a:r>
              <a:rPr lang="en" altLang="zh-CN" dirty="0" err="1"/>
              <a:t>shouldParkAfterFailedAcquire</a:t>
            </a:r>
            <a:r>
              <a:rPr lang="en" altLang="zh-CN" dirty="0"/>
              <a:t>,</a:t>
            </a:r>
            <a:r>
              <a:rPr lang="zh-CN" altLang="en" dirty="0"/>
              <a:t>这个</a:t>
            </a:r>
            <a:r>
              <a:rPr lang="zh-CN" altLang="en-US" dirty="0"/>
              <a:t>里面修改前继节点</a:t>
            </a:r>
            <a:endParaRPr lang="en-US" altLang="zh-CN" dirty="0"/>
          </a:p>
          <a:p>
            <a:endParaRPr lang="en-US" altLang="zh-CN" dirty="0"/>
          </a:p>
        </p:txBody>
      </p:sp>
      <p:pic>
        <p:nvPicPr>
          <p:cNvPr id="3" name="图片 2">
            <a:extLst>
              <a:ext uri="{FF2B5EF4-FFF2-40B4-BE49-F238E27FC236}">
                <a16:creationId xmlns:a16="http://schemas.microsoft.com/office/drawing/2014/main" id="{F5FA6A37-DA20-284E-9E55-A8112F1B35A9}"/>
              </a:ext>
            </a:extLst>
          </p:cNvPr>
          <p:cNvPicPr>
            <a:picLocks noChangeAspect="1"/>
          </p:cNvPicPr>
          <p:nvPr/>
        </p:nvPicPr>
        <p:blipFill>
          <a:blip r:embed="rId3"/>
          <a:stretch>
            <a:fillRect/>
          </a:stretch>
        </p:blipFill>
        <p:spPr>
          <a:xfrm>
            <a:off x="3658176" y="500184"/>
            <a:ext cx="6629782" cy="5053036"/>
          </a:xfrm>
          <a:prstGeom prst="rect">
            <a:avLst/>
          </a:prstGeom>
        </p:spPr>
      </p:pic>
      <p:pic>
        <p:nvPicPr>
          <p:cNvPr id="4" name="图片 3">
            <a:extLst>
              <a:ext uri="{FF2B5EF4-FFF2-40B4-BE49-F238E27FC236}">
                <a16:creationId xmlns:a16="http://schemas.microsoft.com/office/drawing/2014/main" id="{E8994B1C-829D-4F44-934C-36C2F0533413}"/>
              </a:ext>
            </a:extLst>
          </p:cNvPr>
          <p:cNvPicPr>
            <a:picLocks noChangeAspect="1"/>
          </p:cNvPicPr>
          <p:nvPr/>
        </p:nvPicPr>
        <p:blipFill>
          <a:blip r:embed="rId4"/>
          <a:stretch>
            <a:fillRect/>
          </a:stretch>
        </p:blipFill>
        <p:spPr>
          <a:xfrm>
            <a:off x="5024279" y="1221236"/>
            <a:ext cx="6578600" cy="3975100"/>
          </a:xfrm>
          <a:prstGeom prst="rect">
            <a:avLst/>
          </a:prstGeom>
        </p:spPr>
      </p:pic>
    </p:spTree>
    <p:extLst>
      <p:ext uri="{BB962C8B-B14F-4D97-AF65-F5344CB8AC3E}">
        <p14:creationId xmlns:p14="http://schemas.microsoft.com/office/powerpoint/2010/main" val="380521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610568" y="1536177"/>
            <a:ext cx="5061570" cy="2589584"/>
            <a:chOff x="4956480" y="624752"/>
            <a:chExt cx="3132897" cy="1217373"/>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2975742" cy="217030"/>
            </a:xfrm>
            <a:prstGeom prst="rect">
              <a:avLst/>
            </a:prstGeom>
            <a:noFill/>
          </p:spPr>
          <p:txBody>
            <a:bodyPr wrap="square" rtlCol="0">
              <a:spAutoFit/>
            </a:bodyPr>
            <a:lstStyle/>
            <a:p>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release(</a:t>
              </a:r>
              <a:r>
                <a:rPr lang="en" altLang="zh-CN" sz="2400" dirty="0" err="1">
                  <a:solidFill>
                    <a:schemeClr val="tx1">
                      <a:lumMod val="65000"/>
                      <a:lumOff val="35000"/>
                    </a:schemeClr>
                  </a:solidFill>
                  <a:latin typeface="微软雅黑" panose="020B0503020204020204" pitchFamily="34" charset="-122"/>
                  <a:ea typeface="微软雅黑" panose="020B0503020204020204" pitchFamily="34" charset="-122"/>
                </a:rPr>
                <a:t>int</a:t>
              </a:r>
              <a:r>
                <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0" y="1147628"/>
              <a:ext cx="3132897" cy="694497"/>
            </a:xfrm>
            <a:prstGeom prst="rect">
              <a:avLst/>
            </a:prstGeom>
            <a:noFill/>
          </p:spPr>
          <p:txBody>
            <a:bodyPr wrap="square" rtlCol="0">
              <a:spAutoFit/>
            </a:bodyPr>
            <a:lstStyle/>
            <a:p>
              <a:r>
                <a:rPr lang="zh-CN" altLang="en-US" dirty="0"/>
                <a:t>独占模式下线程释放共享资源的顶层入口。它会释放指定量的资源，如果彻底释放了（即</a:t>
              </a:r>
              <a:r>
                <a:rPr lang="en" altLang="zh-CN" dirty="0"/>
                <a:t>state=0</a:t>
              </a:r>
              <a:r>
                <a:rPr lang="zh-CN" altLang="en" dirty="0"/>
                <a:t>）</a:t>
              </a:r>
              <a:r>
                <a:rPr lang="en" altLang="zh-CN" dirty="0"/>
                <a:t>,</a:t>
              </a:r>
              <a:r>
                <a:rPr lang="zh-CN" altLang="en-US" dirty="0"/>
                <a:t>它会唤醒等待队列里的其他线程来获取资源。这也正是</a:t>
              </a:r>
              <a:r>
                <a:rPr lang="en" altLang="zh-CN" dirty="0"/>
                <a:t>unlock()</a:t>
              </a:r>
              <a:r>
                <a:rPr lang="zh-CN" altLang="en-US" dirty="0"/>
                <a:t>的语义，当然不仅仅只限于</a:t>
              </a:r>
              <a:r>
                <a:rPr lang="en" altLang="zh-CN" dirty="0"/>
                <a:t>unlock()</a:t>
              </a:r>
              <a:endParaRPr lang="zh-CN" altLang="en-US" dirty="0"/>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2" name="图片 1">
            <a:extLst>
              <a:ext uri="{FF2B5EF4-FFF2-40B4-BE49-F238E27FC236}">
                <a16:creationId xmlns:a16="http://schemas.microsoft.com/office/drawing/2014/main" id="{0E80B191-728B-C446-8AA0-A84D85FF354D}"/>
              </a:ext>
            </a:extLst>
          </p:cNvPr>
          <p:cNvPicPr>
            <a:picLocks noChangeAspect="1"/>
          </p:cNvPicPr>
          <p:nvPr/>
        </p:nvPicPr>
        <p:blipFill>
          <a:blip r:embed="rId4"/>
          <a:stretch>
            <a:fillRect/>
          </a:stretch>
        </p:blipFill>
        <p:spPr>
          <a:xfrm>
            <a:off x="5672138" y="1080387"/>
            <a:ext cx="6333110" cy="3743245"/>
          </a:xfrm>
          <a:prstGeom prst="rect">
            <a:avLst/>
          </a:prstGeom>
        </p:spPr>
      </p:pic>
    </p:spTree>
    <p:extLst>
      <p:ext uri="{BB962C8B-B14F-4D97-AF65-F5344CB8AC3E}">
        <p14:creationId xmlns:p14="http://schemas.microsoft.com/office/powerpoint/2010/main" val="276063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610568" y="1536177"/>
            <a:ext cx="4590082" cy="3143582"/>
            <a:chOff x="4956480" y="624752"/>
            <a:chExt cx="3132897" cy="1477808"/>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2975742" cy="217030"/>
            </a:xfrm>
            <a:prstGeom prst="rect">
              <a:avLst/>
            </a:prstGeom>
            <a:noFill/>
          </p:spPr>
          <p:txBody>
            <a:bodyPr wrap="square" rtlCol="0">
              <a:spAutoFit/>
            </a:bodyPr>
            <a:lstStyle/>
            <a:p>
              <a:r>
                <a:rPr lang="zh-CN" altLang="en" sz="2400" dirty="0">
                  <a:solidFill>
                    <a:schemeClr val="tx1">
                      <a:lumMod val="65000"/>
                      <a:lumOff val="35000"/>
                    </a:schemeClr>
                  </a:solidFill>
                  <a:latin typeface="微软雅黑" panose="020B0503020204020204" pitchFamily="34" charset="-122"/>
                  <a:ea typeface="微软雅黑" panose="020B0503020204020204" pitchFamily="34" charset="-122"/>
                </a:rPr>
                <a:t>问题</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0" y="1147628"/>
              <a:ext cx="3132897" cy="954932"/>
            </a:xfrm>
            <a:prstGeom prst="rect">
              <a:avLst/>
            </a:prstGeom>
            <a:noFill/>
          </p:spPr>
          <p:txBody>
            <a:bodyPr wrap="square" rtlCol="0">
              <a:spAutoFit/>
            </a:bodyPr>
            <a:lstStyle/>
            <a:p>
              <a:r>
                <a:rPr lang="zh-CN" altLang="en-US" dirty="0"/>
                <a:t>为什么从尾部以非公平的形式遍历，需要看一下时怎么入队的。</a:t>
              </a:r>
              <a:endParaRPr lang="en-US" altLang="zh-CN" dirty="0"/>
            </a:p>
            <a:p>
              <a:endParaRPr lang="en-US" altLang="zh-CN" dirty="0"/>
            </a:p>
            <a:p>
              <a:r>
                <a:rPr lang="zh-CN" altLang="en-US" dirty="0"/>
                <a:t>独占形式如何保证公平？</a:t>
              </a:r>
              <a:endParaRPr lang="en-US" altLang="zh-CN" dirty="0"/>
            </a:p>
            <a:p>
              <a:r>
                <a:rPr lang="zh-CN" altLang="en-US" dirty="0"/>
                <a:t>  可以参照重入锁里面的公平锁，保证队列只有一个节点，具体源码就不贴了</a:t>
              </a:r>
              <a:endParaRPr lang="en-US" altLang="zh-CN" dirty="0"/>
            </a:p>
            <a:p>
              <a:endParaRPr lang="zh-CN" altLang="en-US" dirty="0"/>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3" name="图片 2">
            <a:extLst>
              <a:ext uri="{FF2B5EF4-FFF2-40B4-BE49-F238E27FC236}">
                <a16:creationId xmlns:a16="http://schemas.microsoft.com/office/drawing/2014/main" id="{84AFB1A8-2FAB-B74B-BD3C-8C30E933C910}"/>
              </a:ext>
            </a:extLst>
          </p:cNvPr>
          <p:cNvPicPr>
            <a:picLocks noChangeAspect="1"/>
          </p:cNvPicPr>
          <p:nvPr/>
        </p:nvPicPr>
        <p:blipFill>
          <a:blip r:embed="rId4"/>
          <a:stretch>
            <a:fillRect/>
          </a:stretch>
        </p:blipFill>
        <p:spPr>
          <a:xfrm>
            <a:off x="5200650" y="1536177"/>
            <a:ext cx="6680200" cy="3136900"/>
          </a:xfrm>
          <a:prstGeom prst="rect">
            <a:avLst/>
          </a:prstGeom>
        </p:spPr>
      </p:pic>
      <p:sp>
        <p:nvSpPr>
          <p:cNvPr id="4" name="文本框 3">
            <a:extLst>
              <a:ext uri="{FF2B5EF4-FFF2-40B4-BE49-F238E27FC236}">
                <a16:creationId xmlns:a16="http://schemas.microsoft.com/office/drawing/2014/main" id="{3AB21DD5-A783-EC49-A644-5D941DA86998}"/>
              </a:ext>
            </a:extLst>
          </p:cNvPr>
          <p:cNvSpPr txBox="1"/>
          <p:nvPr/>
        </p:nvSpPr>
        <p:spPr>
          <a:xfrm>
            <a:off x="3823401" y="5330352"/>
            <a:ext cx="4353176" cy="923330"/>
          </a:xfrm>
          <a:prstGeom prst="rect">
            <a:avLst/>
          </a:prstGeom>
          <a:noFill/>
        </p:spPr>
        <p:txBody>
          <a:bodyPr wrap="square" rtlCol="0">
            <a:spAutoFit/>
          </a:bodyPr>
          <a:lstStyle/>
          <a:p>
            <a:r>
              <a:rPr kumimoji="1" lang="zh-CN" altLang="en-US" dirty="0"/>
              <a:t>篇幅原因 共享模式代码暂时就不贴了，大体相同可以下去自行研究，不同在于可以同时访问资源</a:t>
            </a:r>
          </a:p>
        </p:txBody>
      </p:sp>
    </p:spTree>
    <p:extLst>
      <p:ext uri="{BB962C8B-B14F-4D97-AF65-F5344CB8AC3E}">
        <p14:creationId xmlns:p14="http://schemas.microsoft.com/office/powerpoint/2010/main" val="271670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639"/>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62"/>
          <p:cNvSpPr txBox="1"/>
          <p:nvPr/>
        </p:nvSpPr>
        <p:spPr>
          <a:xfrm>
            <a:off x="1303482" y="2736202"/>
            <a:ext cx="36580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43606" y="2274214"/>
            <a:ext cx="4414407" cy="1425775"/>
            <a:chOff x="1243157" y="2098075"/>
            <a:chExt cx="1979682" cy="1069331"/>
          </a:xfrm>
        </p:grpSpPr>
        <p:sp>
          <p:nvSpPr>
            <p:cNvPr id="13" name="文本框 10"/>
            <p:cNvSpPr txBox="1"/>
            <p:nvPr/>
          </p:nvSpPr>
          <p:spPr>
            <a:xfrm>
              <a:off x="1243157" y="2240325"/>
              <a:ext cx="690674" cy="761747"/>
            </a:xfrm>
            <a:prstGeom prst="rect">
              <a:avLst/>
            </a:prstGeom>
            <a:noFill/>
          </p:spPr>
          <p:txBody>
            <a:bodyPr wrap="none" rtlCol="0">
              <a:spAutoFit/>
            </a:bodyPr>
            <a:lstStyle/>
            <a:p>
              <a:r>
                <a:rPr lang="en-US" altLang="zh-CN" sz="6000" dirty="0">
                  <a:solidFill>
                    <a:srgbClr val="FF7213"/>
                  </a:solidFill>
                  <a:latin typeface="微软雅黑" panose="020B0503020204020204" pitchFamily="34" charset="-122"/>
                  <a:ea typeface="微软雅黑" panose="020B0503020204020204" pitchFamily="34" charset="-122"/>
                </a:rPr>
                <a:t>03</a:t>
              </a:r>
              <a:endParaRPr lang="zh-CN" altLang="en-US" sz="6000" dirty="0">
                <a:solidFill>
                  <a:srgbClr val="FF7213"/>
                </a:solidFill>
                <a:latin typeface="微软雅黑" panose="020B0503020204020204" pitchFamily="34" charset="-122"/>
                <a:ea typeface="微软雅黑" panose="020B0503020204020204" pitchFamily="34" charset="-122"/>
              </a:endParaRPr>
            </a:p>
          </p:txBody>
        </p:sp>
        <p:sp>
          <p:nvSpPr>
            <p:cNvPr id="14" name="矩形 13"/>
            <p:cNvSpPr/>
            <p:nvPr/>
          </p:nvSpPr>
          <p:spPr>
            <a:xfrm>
              <a:off x="2457475" y="2336819"/>
              <a:ext cx="765364" cy="561741"/>
            </a:xfrm>
            <a:prstGeom prst="rect">
              <a:avLst/>
            </a:prstGeom>
          </p:spPr>
          <p:txBody>
            <a:bodyPr wrap="none">
              <a:spAutoFit/>
            </a:bodyPr>
            <a:lstStyle/>
            <a:p>
              <a:pPr lvl="0" algn="ctr"/>
              <a:r>
                <a:rPr lang="zh-CN" altLang="en-US" sz="4267" dirty="0">
                  <a:solidFill>
                    <a:schemeClr val="tx1">
                      <a:lumMod val="75000"/>
                      <a:lumOff val="25000"/>
                    </a:schemeClr>
                  </a:solidFill>
                  <a:latin typeface="微软雅黑" panose="020B0503020204020204" pitchFamily="34" charset="-122"/>
                  <a:ea typeface="微软雅黑" panose="020B0503020204020204" pitchFamily="34" charset="-122"/>
                </a:rPr>
                <a:t>彩蛋</a:t>
              </a:r>
            </a:p>
          </p:txBody>
        </p:sp>
        <p:cxnSp>
          <p:nvCxnSpPr>
            <p:cNvPr id="16" name="直接连接符 15"/>
            <p:cNvCxnSpPr/>
            <p:nvPr/>
          </p:nvCxnSpPr>
          <p:spPr>
            <a:xfrm>
              <a:off x="2129599" y="2098075"/>
              <a:ext cx="0" cy="1069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03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2" cy="965988"/>
            <a:chOff x="165023" y="198"/>
            <a:chExt cx="2101582" cy="1001034"/>
          </a:xfrm>
        </p:grpSpPr>
        <p:sp>
          <p:nvSpPr>
            <p:cNvPr id="71" name="文本框 61"/>
            <p:cNvSpPr txBox="1"/>
            <p:nvPr/>
          </p:nvSpPr>
          <p:spPr>
            <a:xfrm>
              <a:off x="1048047" y="342693"/>
              <a:ext cx="1218558"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彩蛋：</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sp>
        <p:nvSpPr>
          <p:cNvPr id="2" name="文本框 1">
            <a:extLst>
              <a:ext uri="{FF2B5EF4-FFF2-40B4-BE49-F238E27FC236}">
                <a16:creationId xmlns:a16="http://schemas.microsoft.com/office/drawing/2014/main" id="{557AC762-EF92-8E44-89EB-1D61DCA16B75}"/>
              </a:ext>
            </a:extLst>
          </p:cNvPr>
          <p:cNvSpPr txBox="1"/>
          <p:nvPr/>
        </p:nvSpPr>
        <p:spPr>
          <a:xfrm>
            <a:off x="3023658" y="1828800"/>
            <a:ext cx="6148917" cy="3416320"/>
          </a:xfrm>
          <a:prstGeom prst="rect">
            <a:avLst/>
          </a:prstGeom>
          <a:noFill/>
        </p:spPr>
        <p:txBody>
          <a:bodyPr wrap="square" rtlCol="0">
            <a:spAutoFit/>
          </a:bodyPr>
          <a:lstStyle/>
          <a:p>
            <a:r>
              <a:rPr kumimoji="1" lang="en-US" altLang="zh-CN" dirty="0"/>
              <a:t>CLH</a:t>
            </a:r>
            <a:r>
              <a:rPr kumimoji="1" lang="zh-CN" altLang="en-US" dirty="0"/>
              <a:t>到底是什么的缩写？</a:t>
            </a:r>
            <a:endParaRPr kumimoji="1" lang="en-US" altLang="zh-CN" dirty="0"/>
          </a:p>
          <a:p>
            <a:endParaRPr kumimoji="1" lang="en-US" altLang="zh-CN" dirty="0"/>
          </a:p>
          <a:p>
            <a:r>
              <a:rPr kumimoji="1" lang="zh-CN" altLang="en-US" dirty="0"/>
              <a:t>   </a:t>
            </a:r>
            <a:r>
              <a:rPr lang="en" altLang="zh-CN" dirty="0"/>
              <a:t>CLH lock is Craig, Landin, and </a:t>
            </a:r>
            <a:r>
              <a:rPr lang="en" altLang="zh-CN" dirty="0" err="1"/>
              <a:t>Hagersten</a:t>
            </a:r>
            <a:r>
              <a:rPr lang="en" altLang="zh-CN" dirty="0"/>
              <a:t> (CLH) locks,</a:t>
            </a:r>
            <a:r>
              <a:rPr kumimoji="1" lang="zh-CN" altLang="en-US" dirty="0"/>
              <a:t> </a:t>
            </a:r>
            <a:endParaRPr kumimoji="1" lang="en-US" altLang="zh-CN" dirty="0"/>
          </a:p>
          <a:p>
            <a:r>
              <a:rPr kumimoji="1" lang="zh-CN" altLang="en-US" dirty="0"/>
              <a:t>     克雷格</a:t>
            </a:r>
            <a:r>
              <a:rPr kumimoji="1" lang="en-US" altLang="zh-CN" dirty="0"/>
              <a:t>.</a:t>
            </a:r>
            <a:r>
              <a:rPr kumimoji="1" lang="zh-CN" altLang="en-US" dirty="0"/>
              <a:t>兰丁</a:t>
            </a:r>
            <a:r>
              <a:rPr kumimoji="1" lang="en-US" altLang="zh-CN" dirty="0"/>
              <a:t>&amp;</a:t>
            </a:r>
            <a:r>
              <a:rPr kumimoji="1" lang="en" altLang="zh-CN" dirty="0" err="1"/>
              <a:t>hagersten</a:t>
            </a:r>
            <a:r>
              <a:rPr kumimoji="1" lang="en" altLang="zh-CN" dirty="0"/>
              <a:t> (CLH Lock)</a:t>
            </a:r>
          </a:p>
          <a:p>
            <a:endParaRPr kumimoji="1" lang="en-US" altLang="zh-CN" dirty="0"/>
          </a:p>
          <a:p>
            <a:r>
              <a:rPr lang="en" altLang="zh-CN" dirty="0"/>
              <a:t>CLH</a:t>
            </a:r>
            <a:r>
              <a:rPr lang="zh-CN" altLang="en-US" dirty="0"/>
              <a:t>的算法定义：</a:t>
            </a:r>
            <a:endParaRPr lang="en-US" altLang="zh-CN" dirty="0"/>
          </a:p>
          <a:p>
            <a:r>
              <a:rPr lang="en" altLang="zh-CN" dirty="0"/>
              <a:t>the list, the application thread spin only on a local variable, it constantly polling the precursor state, if it is found that the pre release lock end spin</a:t>
            </a:r>
            <a:endParaRPr kumimoji="1" lang="en-US" altLang="zh-CN" dirty="0"/>
          </a:p>
          <a:p>
            <a:r>
              <a:rPr lang="zh-CN" altLang="en-US" dirty="0"/>
              <a:t>基于</a:t>
            </a:r>
            <a:r>
              <a:rPr lang="en" altLang="zh-CN" dirty="0"/>
              <a:t>list</a:t>
            </a:r>
            <a:r>
              <a:rPr lang="zh-CN" altLang="en" dirty="0"/>
              <a:t>，</a:t>
            </a:r>
            <a:r>
              <a:rPr lang="zh-CN" altLang="en-US" dirty="0"/>
              <a:t>线程仅在一个局部变量上自旋，它不断轮询前一个节点状态，如果发现前一个节点释放锁结束</a:t>
            </a:r>
            <a:r>
              <a:rPr lang="en-US" altLang="zh-CN" dirty="0"/>
              <a:t>.</a:t>
            </a:r>
            <a:endParaRPr kumimoji="1" lang="en-US" altLang="zh-CN" dirty="0"/>
          </a:p>
          <a:p>
            <a:endParaRPr kumimoji="1" lang="zh-CN" altLang="en-US" dirty="0"/>
          </a:p>
        </p:txBody>
      </p:sp>
    </p:spTree>
    <p:extLst>
      <p:ext uri="{BB962C8B-B14F-4D97-AF65-F5344CB8AC3E}">
        <p14:creationId xmlns:p14="http://schemas.microsoft.com/office/powerpoint/2010/main" val="293193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 calcmode="lin" valueType="num">
                                      <p:cBhvr additive="base">
                                        <p:cTn id="1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 calcmode="lin" valueType="num">
                                      <p:cBhvr additive="base">
                                        <p:cTn id="2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639"/>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
          <p:cNvSpPr>
            <a:spLocks noGrp="1" noChangeArrowheads="1"/>
          </p:cNvSpPr>
          <p:nvPr>
            <p:ph type="ctrTitle" idx="4294967295"/>
          </p:nvPr>
        </p:nvSpPr>
        <p:spPr>
          <a:xfrm>
            <a:off x="3983765" y="1556987"/>
            <a:ext cx="7008777" cy="1728192"/>
          </a:xfrm>
          <a:ln/>
        </p:spPr>
        <p:txBody>
          <a:bodyPr>
            <a:noAutofit/>
          </a:bodyPr>
          <a:lstStyle/>
          <a:p>
            <a:pPr>
              <a:lnSpc>
                <a:spcPct val="120000"/>
              </a:lnSpc>
            </a:pPr>
            <a:r>
              <a:rPr lang="zh-CN" altLang="en-US" sz="5333" b="1" dirty="0">
                <a:solidFill>
                  <a:schemeClr val="tx1">
                    <a:lumMod val="65000"/>
                    <a:lumOff val="35000"/>
                  </a:schemeClr>
                </a:solidFill>
                <a:latin typeface="微软雅黑" pitchFamily="34" charset="-122"/>
                <a:ea typeface="微软雅黑" pitchFamily="34" charset="-122"/>
                <a:sym typeface="微软雅黑" pitchFamily="34" charset="-122"/>
              </a:rPr>
              <a:t>谢谢观赏</a:t>
            </a:r>
            <a:endParaRPr lang="en-US" altLang="zh-CN" sz="5333" b="1"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6" name="Rectangle 3"/>
          <p:cNvSpPr>
            <a:spLocks noGrp="1" noChangeArrowheads="1"/>
          </p:cNvSpPr>
          <p:nvPr>
            <p:ph type="ctrTitle" idx="4294967295"/>
          </p:nvPr>
        </p:nvSpPr>
        <p:spPr>
          <a:xfrm>
            <a:off x="4435247" y="2757120"/>
            <a:ext cx="3581515" cy="1056117"/>
          </a:xfrm>
          <a:ln/>
        </p:spPr>
        <p:txBody>
          <a:bodyPr>
            <a:noAutofit/>
          </a:bodyPr>
          <a:lstStyle/>
          <a:p>
            <a:pPr>
              <a:lnSpc>
                <a:spcPct val="90000"/>
              </a:lnSpc>
            </a:pPr>
            <a:r>
              <a:rPr lang="en-US" altLang="zh-CN" sz="2400" dirty="0">
                <a:solidFill>
                  <a:schemeClr val="bg1">
                    <a:lumMod val="75000"/>
                  </a:schemeClr>
                </a:solidFill>
                <a:latin typeface="微软雅黑" pitchFamily="34" charset="-122"/>
                <a:ea typeface="微软雅黑" pitchFamily="34" charset="-122"/>
                <a:sym typeface="微软雅黑" pitchFamily="34" charset="-122"/>
              </a:rPr>
              <a:t>Thank you</a:t>
            </a:r>
            <a:r>
              <a:rPr lang="zh-CN" altLang="en-US" sz="2400" dirty="0">
                <a:solidFill>
                  <a:schemeClr val="bg1">
                    <a:lumMod val="75000"/>
                  </a:schemeClr>
                </a:solidFill>
                <a:latin typeface="微软雅黑" pitchFamily="34" charset="-122"/>
                <a:ea typeface="微软雅黑" pitchFamily="34" charset="-122"/>
                <a:sym typeface="微软雅黑" pitchFamily="34" charset="-122"/>
              </a:rPr>
              <a:t>！</a:t>
            </a:r>
          </a:p>
        </p:txBody>
      </p:sp>
      <p:sp>
        <p:nvSpPr>
          <p:cNvPr id="10" name="文本框 9">
            <a:extLst>
              <a:ext uri="{FF2B5EF4-FFF2-40B4-BE49-F238E27FC236}">
                <a16:creationId xmlns:a16="http://schemas.microsoft.com/office/drawing/2014/main" id="{437A07D4-1F26-834A-AA55-9FBE9F0E949F}"/>
              </a:ext>
            </a:extLst>
          </p:cNvPr>
          <p:cNvSpPr txBox="1"/>
          <p:nvPr/>
        </p:nvSpPr>
        <p:spPr>
          <a:xfrm>
            <a:off x="1391477" y="4044026"/>
            <a:ext cx="9669056" cy="1200329"/>
          </a:xfrm>
          <a:prstGeom prst="rect">
            <a:avLst/>
          </a:prstGeom>
          <a:noFill/>
        </p:spPr>
        <p:txBody>
          <a:bodyPr wrap="square" rtlCol="0">
            <a:spAutoFit/>
          </a:bodyPr>
          <a:lstStyle/>
          <a:p>
            <a:r>
              <a:rPr kumimoji="1" lang="zh-CN" altLang="en-US" sz="2400" dirty="0"/>
              <a:t>参考博客</a:t>
            </a:r>
            <a:r>
              <a:rPr kumimoji="1" lang="en-US" altLang="zh-CN" sz="2400" dirty="0"/>
              <a:t>:</a:t>
            </a:r>
            <a:r>
              <a:rPr kumimoji="1" lang="en" altLang="zh-CN" sz="2400" dirty="0"/>
              <a:t> </a:t>
            </a:r>
            <a:r>
              <a:rPr kumimoji="1" lang="zh-CN" altLang="en-US" sz="2400" dirty="0"/>
              <a:t>      </a:t>
            </a:r>
            <a:r>
              <a:rPr lang="en" altLang="zh-CN" sz="2400" dirty="0">
                <a:hlinkClick r:id="rId3"/>
              </a:rPr>
              <a:t>https://www.jianshu.com/p/01f2046aab64</a:t>
            </a:r>
            <a:endParaRPr lang="en" altLang="zh-CN" sz="2400" dirty="0"/>
          </a:p>
          <a:p>
            <a:r>
              <a:rPr kumimoji="1" lang="en" altLang="zh-CN" sz="2400" dirty="0"/>
              <a:t>		</a:t>
            </a:r>
            <a:r>
              <a:rPr lang="en" altLang="zh-CN" sz="2400" dirty="0">
                <a:hlinkClick r:id="rId4"/>
              </a:rPr>
              <a:t> https://www.jianshu.com/p/da9d051dcc3d </a:t>
            </a:r>
            <a:endParaRPr lang="en" altLang="zh-CN" sz="2400" dirty="0"/>
          </a:p>
          <a:p>
            <a:r>
              <a:rPr kumimoji="1" lang="en" altLang="zh-CN" sz="2400" dirty="0"/>
              <a:t>	</a:t>
            </a:r>
            <a:r>
              <a:rPr lang="en" altLang="zh-CN" sz="2400" dirty="0">
                <a:hlinkClick r:id="rId5"/>
              </a:rPr>
              <a:t>https://blog.csdn.net/lmh_19941113/article/details/86684708 </a:t>
            </a:r>
            <a:r>
              <a:rPr kumimoji="1" lang="en" altLang="zh-CN" sz="2400" dirty="0"/>
              <a:t>	</a:t>
            </a:r>
            <a:endParaRPr kumimoji="1" lang="zh-CN" altLang="en-US" sz="2400" dirty="0"/>
          </a:p>
        </p:txBody>
      </p:sp>
    </p:spTree>
    <p:extLst>
      <p:ext uri="{BB962C8B-B14F-4D97-AF65-F5344CB8AC3E}">
        <p14:creationId xmlns:p14="http://schemas.microsoft.com/office/powerpoint/2010/main" val="30668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1712855" cy="965988"/>
            <a:chOff x="165023" y="198"/>
            <a:chExt cx="1695397" cy="1001034"/>
          </a:xfrm>
        </p:grpSpPr>
        <p:sp>
          <p:nvSpPr>
            <p:cNvPr id="71" name="文本框 61"/>
            <p:cNvSpPr txBox="1"/>
            <p:nvPr/>
          </p:nvSpPr>
          <p:spPr>
            <a:xfrm>
              <a:off x="1048047" y="342693"/>
              <a:ext cx="812373"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简介</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8" name="组合 10">
            <a:extLst>
              <a:ext uri="{FF2B5EF4-FFF2-40B4-BE49-F238E27FC236}">
                <a16:creationId xmlns:a16="http://schemas.microsoft.com/office/drawing/2014/main" id="{F8880897-C373-CA4D-8B25-59A758AE1CA0}"/>
              </a:ext>
            </a:extLst>
          </p:cNvPr>
          <p:cNvGrpSpPr/>
          <p:nvPr/>
        </p:nvGrpSpPr>
        <p:grpSpPr>
          <a:xfrm>
            <a:off x="947486" y="1753518"/>
            <a:ext cx="6220885" cy="4081499"/>
            <a:chOff x="4956481" y="624752"/>
            <a:chExt cx="3123000" cy="4745253"/>
          </a:xfrm>
        </p:grpSpPr>
        <p:sp>
          <p:nvSpPr>
            <p:cNvPr id="19" name="文本框 18">
              <a:extLst>
                <a:ext uri="{FF2B5EF4-FFF2-40B4-BE49-F238E27FC236}">
                  <a16:creationId xmlns:a16="http://schemas.microsoft.com/office/drawing/2014/main" id="{63036F40-93E5-1C4B-8B13-969B981F3E2E}"/>
                </a:ext>
              </a:extLst>
            </p:cNvPr>
            <p:cNvSpPr txBox="1"/>
            <p:nvPr/>
          </p:nvSpPr>
          <p:spPr>
            <a:xfrm>
              <a:off x="4969857" y="624752"/>
              <a:ext cx="3109624" cy="346249"/>
            </a:xfrm>
            <a:prstGeom prst="rect">
              <a:avLst/>
            </a:prstGeom>
            <a:noFill/>
          </p:spPr>
          <p:txBody>
            <a:bodyPr wrap="square" rtlCol="0">
              <a:spAutoFit/>
            </a:bodyPr>
            <a:lstStyle/>
            <a:p>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About</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AQS</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72AA8EB-8CB2-D440-97FE-6BC7F04EA2E7}"/>
                </a:ext>
              </a:extLst>
            </p:cNvPr>
            <p:cNvSpPr txBox="1"/>
            <p:nvPr/>
          </p:nvSpPr>
          <p:spPr>
            <a:xfrm>
              <a:off x="4956481" y="1147627"/>
              <a:ext cx="2808313" cy="4222378"/>
            </a:xfrm>
            <a:prstGeom prst="rect">
              <a:avLst/>
            </a:prstGeom>
            <a:noFill/>
          </p:spPr>
          <p:txBody>
            <a:bodyPr wrap="square" rtlCol="0">
              <a:spAutoFit/>
            </a:bodyPr>
            <a:lstStyle/>
            <a:p>
              <a:r>
                <a:rPr lang="en" altLang="zh-CN" dirty="0"/>
                <a:t>     AQS</a:t>
              </a:r>
              <a:r>
                <a:rPr lang="zh-CN" altLang="en-US" dirty="0"/>
                <a:t>是</a:t>
              </a:r>
              <a:r>
                <a:rPr lang="en" altLang="zh-CN" dirty="0" err="1"/>
                <a:t>AbstractQueuedSynchronizer</a:t>
              </a:r>
              <a:r>
                <a:rPr lang="zh-CN" altLang="en-US" dirty="0"/>
                <a:t>的简称</a:t>
              </a:r>
              <a:r>
                <a:rPr lang="en-US" altLang="zh-CN" dirty="0"/>
                <a:t>.</a:t>
              </a:r>
              <a:r>
                <a:rPr lang="en" altLang="zh-CN" dirty="0"/>
                <a:t> AQS</a:t>
              </a:r>
              <a:r>
                <a:rPr lang="zh-CN" altLang="en-US" dirty="0"/>
                <a:t>提供了一种实现阻塞锁和一系列依赖</a:t>
              </a:r>
              <a:r>
                <a:rPr lang="en" altLang="zh-CN" dirty="0"/>
                <a:t>FIFO</a:t>
              </a:r>
              <a:r>
                <a:rPr lang="zh-CN" altLang="en-US" dirty="0"/>
                <a:t>等待队列的同步器的</a:t>
              </a:r>
              <a:r>
                <a:rPr lang="zh-CN" altLang="en-US" dirty="0">
                  <a:solidFill>
                    <a:srgbClr val="FF0000"/>
                  </a:solidFill>
                </a:rPr>
                <a:t>框架</a:t>
              </a:r>
              <a:r>
                <a:rPr lang="en-US" altLang="zh-CN" b="1" dirty="0"/>
                <a:t>,</a:t>
              </a:r>
              <a:r>
                <a:rPr lang="en" altLang="zh-CN" sz="1600" dirty="0"/>
                <a:t> </a:t>
              </a:r>
              <a:r>
                <a:rPr lang="en" altLang="zh-CN" sz="1600" dirty="0" err="1"/>
                <a:t>AbstractQueuedSynchronizer</a:t>
              </a:r>
              <a:r>
                <a:rPr lang="zh-CN" altLang="en-US" sz="1600" dirty="0"/>
                <a:t>中对</a:t>
              </a:r>
              <a:r>
                <a:rPr lang="en" altLang="zh-CN" sz="1600" dirty="0"/>
                <a:t>state</a:t>
              </a:r>
              <a:r>
                <a:rPr lang="zh-CN" altLang="en-US" sz="1600" dirty="0"/>
                <a:t>的操作是原子的，且不能被继承。所有的同步机制的实现均依赖于对改变量的原子操作。为了实现不同的同步机制，我们需要创建一个非共有的（</a:t>
              </a:r>
              <a:r>
                <a:rPr lang="en" altLang="zh-CN" sz="1600" dirty="0"/>
                <a:t>non-public internal</a:t>
              </a:r>
              <a:r>
                <a:rPr lang="zh-CN" altLang="en" sz="1600" dirty="0"/>
                <a:t>）</a:t>
              </a:r>
              <a:r>
                <a:rPr lang="zh-CN" altLang="en-US" sz="1600" dirty="0"/>
                <a:t>扩展了</a:t>
              </a:r>
              <a:r>
                <a:rPr lang="en" altLang="zh-CN" sz="1600" dirty="0"/>
                <a:t>AQS</a:t>
              </a:r>
              <a:r>
                <a:rPr lang="zh-CN" altLang="en-US" sz="1600" dirty="0"/>
                <a:t>类的内部辅助类来实现相应的同步逻辑。</a:t>
              </a:r>
              <a:endParaRPr lang="en-US" altLang="zh-CN" sz="1600" dirty="0"/>
            </a:p>
            <a:p>
              <a:r>
                <a:rPr lang="en-US" altLang="zh-CN" sz="1600" dirty="0"/>
                <a:t>     </a:t>
              </a:r>
              <a:r>
                <a:rPr lang="en" altLang="zh-CN" sz="1600" dirty="0" err="1"/>
                <a:t>AbstractQueuedSynchronizer</a:t>
              </a:r>
              <a:r>
                <a:rPr lang="zh-CN" altLang="en-US" sz="1600" dirty="0"/>
                <a:t>并不实现任何同步接口，它提供了一些可以被具体实现类直接调用的一些原子操作方法来重写相应的同步逻辑。</a:t>
              </a:r>
              <a:r>
                <a:rPr lang="en" altLang="zh-CN" sz="1600" dirty="0"/>
                <a:t>AQS</a:t>
              </a:r>
              <a:r>
                <a:rPr lang="zh-CN" altLang="en-US" sz="1600" dirty="0"/>
                <a:t>同时提供了互斥模（</a:t>
              </a:r>
              <a:r>
                <a:rPr lang="en" altLang="zh-CN" sz="1600" dirty="0"/>
                <a:t>exclusive</a:t>
              </a:r>
              <a:r>
                <a:rPr lang="zh-CN" altLang="en" sz="1600" dirty="0"/>
                <a:t>）</a:t>
              </a:r>
              <a:r>
                <a:rPr lang="zh-CN" altLang="en-US" sz="1600" dirty="0"/>
                <a:t>和共享模式（</a:t>
              </a:r>
              <a:r>
                <a:rPr lang="en" altLang="zh-CN" sz="1600" dirty="0"/>
                <a:t>shared</a:t>
              </a:r>
              <a:r>
                <a:rPr lang="zh-CN" altLang="en" sz="1600" dirty="0"/>
                <a:t>）</a:t>
              </a:r>
              <a:r>
                <a:rPr lang="zh-CN" altLang="en-US" sz="1600" dirty="0"/>
                <a:t>两种不同的同步逻辑</a:t>
              </a:r>
              <a:r>
                <a:rPr lang="en-US" altLang="zh-CN" sz="1600" dirty="0"/>
                <a:t>,</a:t>
              </a:r>
              <a:r>
                <a:rPr lang="zh-CN" altLang="en-US" sz="1600" dirty="0"/>
                <a:t>核心思想是基于</a:t>
              </a:r>
              <a:r>
                <a:rPr lang="en" altLang="zh-CN" sz="1600" dirty="0"/>
                <a:t>volatile </a:t>
              </a:r>
              <a:r>
                <a:rPr lang="en" altLang="zh-CN" sz="1600" dirty="0" err="1"/>
                <a:t>int</a:t>
              </a:r>
              <a:r>
                <a:rPr lang="en" altLang="zh-CN" sz="1600" dirty="0"/>
                <a:t> state</a:t>
              </a:r>
              <a:r>
                <a:rPr lang="zh-CN" altLang="en-US" sz="1600" dirty="0"/>
                <a:t>这样的一个属性同时配合</a:t>
              </a:r>
              <a:r>
                <a:rPr lang="en" altLang="zh-CN" sz="1600" dirty="0"/>
                <a:t>Unsafe</a:t>
              </a:r>
              <a:r>
                <a:rPr lang="zh-CN" altLang="en-US" sz="1600" dirty="0"/>
                <a:t>工具对其原子性的操作来实现对当前锁的状态进行修改</a:t>
              </a:r>
            </a:p>
            <a:p>
              <a:endParaRPr lang="zh-CN" altLang="en-US" sz="1600" dirty="0">
                <a:solidFill>
                  <a:srgbClr val="FF0000"/>
                </a:solidFill>
                <a:latin typeface="微软雅黑" panose="020B0503020204020204" pitchFamily="34" charset="-122"/>
                <a:ea typeface="微软雅黑" panose="020B0503020204020204" pitchFamily="34" charset="-122"/>
              </a:endParaRPr>
            </a:p>
          </p:txBody>
        </p:sp>
        <p:cxnSp>
          <p:nvCxnSpPr>
            <p:cNvPr id="21" name="PA_直接连接符 30">
              <a:extLst>
                <a:ext uri="{FF2B5EF4-FFF2-40B4-BE49-F238E27FC236}">
                  <a16:creationId xmlns:a16="http://schemas.microsoft.com/office/drawing/2014/main" id="{7BC810AA-3CCA-BA47-9352-18570402239C}"/>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2" name="图片 1">
            <a:extLst>
              <a:ext uri="{FF2B5EF4-FFF2-40B4-BE49-F238E27FC236}">
                <a16:creationId xmlns:a16="http://schemas.microsoft.com/office/drawing/2014/main" id="{72E937C3-6C0E-E04F-8B61-7CD71C55C4AF}"/>
              </a:ext>
            </a:extLst>
          </p:cNvPr>
          <p:cNvPicPr>
            <a:picLocks noChangeAspect="1"/>
          </p:cNvPicPr>
          <p:nvPr/>
        </p:nvPicPr>
        <p:blipFill>
          <a:blip r:embed="rId4"/>
          <a:stretch>
            <a:fillRect/>
          </a:stretch>
        </p:blipFill>
        <p:spPr>
          <a:xfrm>
            <a:off x="6132138" y="1902426"/>
            <a:ext cx="6059862" cy="2845006"/>
          </a:xfrm>
          <a:prstGeom prst="rect">
            <a:avLst/>
          </a:prstGeom>
        </p:spPr>
      </p:pic>
    </p:spTree>
    <p:extLst>
      <p:ext uri="{BB962C8B-B14F-4D97-AF65-F5344CB8AC3E}">
        <p14:creationId xmlns:p14="http://schemas.microsoft.com/office/powerpoint/2010/main" val="61943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639"/>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62"/>
          <p:cNvSpPr txBox="1"/>
          <p:nvPr/>
        </p:nvSpPr>
        <p:spPr>
          <a:xfrm>
            <a:off x="1303482" y="2736202"/>
            <a:ext cx="36580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43606" y="2274214"/>
            <a:ext cx="5638314" cy="1425775"/>
            <a:chOff x="1243157" y="2098075"/>
            <a:chExt cx="3587327" cy="1069331"/>
          </a:xfrm>
        </p:grpSpPr>
        <p:sp>
          <p:nvSpPr>
            <p:cNvPr id="13" name="文本框 10"/>
            <p:cNvSpPr txBox="1"/>
            <p:nvPr/>
          </p:nvSpPr>
          <p:spPr>
            <a:xfrm>
              <a:off x="1243157" y="2240325"/>
              <a:ext cx="690674" cy="761747"/>
            </a:xfrm>
            <a:prstGeom prst="rect">
              <a:avLst/>
            </a:prstGeom>
            <a:noFill/>
          </p:spPr>
          <p:txBody>
            <a:bodyPr wrap="none" rtlCol="0">
              <a:spAutoFit/>
            </a:bodyPr>
            <a:lstStyle/>
            <a:p>
              <a:r>
                <a:rPr lang="en-US" altLang="zh-CN" sz="6000" dirty="0">
                  <a:solidFill>
                    <a:srgbClr val="FF7213"/>
                  </a:solidFill>
                  <a:latin typeface="微软雅黑" panose="020B0503020204020204" pitchFamily="34" charset="-122"/>
                  <a:ea typeface="微软雅黑" panose="020B0503020204020204" pitchFamily="34" charset="-122"/>
                </a:rPr>
                <a:t>02</a:t>
              </a:r>
              <a:endParaRPr lang="zh-CN" altLang="en-US" sz="6000" dirty="0">
                <a:solidFill>
                  <a:srgbClr val="FF7213"/>
                </a:solidFill>
                <a:latin typeface="微软雅黑" panose="020B0503020204020204" pitchFamily="34" charset="-122"/>
                <a:ea typeface="微软雅黑" panose="020B0503020204020204" pitchFamily="34" charset="-122"/>
              </a:endParaRPr>
            </a:p>
          </p:txBody>
        </p:sp>
        <p:sp>
          <p:nvSpPr>
            <p:cNvPr id="14" name="矩形 13"/>
            <p:cNvSpPr/>
            <p:nvPr/>
          </p:nvSpPr>
          <p:spPr>
            <a:xfrm>
              <a:off x="2574269" y="2306067"/>
              <a:ext cx="2256215" cy="561741"/>
            </a:xfrm>
            <a:prstGeom prst="rect">
              <a:avLst/>
            </a:prstGeom>
          </p:spPr>
          <p:txBody>
            <a:bodyPr wrap="none">
              <a:spAutoFit/>
            </a:bodyPr>
            <a:lstStyle/>
            <a:p>
              <a:pPr lvl="0" algn="ctr"/>
              <a:r>
                <a:rPr lang="zh-CN" altLang="en-US" sz="4267" dirty="0">
                  <a:solidFill>
                    <a:schemeClr val="tx1">
                      <a:lumMod val="75000"/>
                      <a:lumOff val="25000"/>
                    </a:schemeClr>
                  </a:solidFill>
                  <a:latin typeface="微软雅黑" panose="020B0503020204020204" pitchFamily="34" charset="-122"/>
                  <a:ea typeface="微软雅黑" panose="020B0503020204020204" pitchFamily="34" charset="-122"/>
                </a:rPr>
                <a:t>部分源码实现</a:t>
              </a:r>
            </a:p>
          </p:txBody>
        </p:sp>
        <p:cxnSp>
          <p:nvCxnSpPr>
            <p:cNvPr id="16" name="直接连接符 15"/>
            <p:cNvCxnSpPr/>
            <p:nvPr/>
          </p:nvCxnSpPr>
          <p:spPr>
            <a:xfrm>
              <a:off x="2129599" y="2098075"/>
              <a:ext cx="0" cy="1069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965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1"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2" y="265"/>
            <a:ext cx="2025248" cy="965988"/>
            <a:chOff x="165023" y="198"/>
            <a:chExt cx="2004606" cy="1001034"/>
          </a:xfrm>
        </p:grpSpPr>
        <p:sp>
          <p:nvSpPr>
            <p:cNvPr id="71" name="文本框 61"/>
            <p:cNvSpPr txBox="1"/>
            <p:nvPr/>
          </p:nvSpPr>
          <p:spPr>
            <a:xfrm>
              <a:off x="1048047" y="342693"/>
              <a:ext cx="1121582" cy="510309"/>
            </a:xfrm>
            <a:prstGeom prst="rect">
              <a:avLst/>
            </a:prstGeom>
            <a:noFill/>
          </p:spPr>
          <p:txBody>
            <a:bodyPr wrap="none" lIns="0" tIns="0" rIns="0" bIns="0" rtlCol="0">
              <a:spAutoFit/>
            </a:bodyPr>
            <a:lstStyle/>
            <a:p>
              <a:pPr defTabSz="1285500"/>
              <a:r>
                <a:rPr lang="en-US" altLang="zh-CN" sz="3200" b="1" dirty="0">
                  <a:solidFill>
                    <a:schemeClr val="tx1">
                      <a:lumMod val="50000"/>
                      <a:lumOff val="50000"/>
                    </a:schemeClr>
                  </a:solidFill>
                  <a:latin typeface="微软雅黑" pitchFamily="34" charset="-122"/>
                  <a:ea typeface="微软雅黑" pitchFamily="34" charset="-122"/>
                  <a:cs typeface="+mn-ea"/>
                  <a:sym typeface="+mn-lt"/>
                </a:rPr>
                <a:t>state:</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sp>
        <p:nvSpPr>
          <p:cNvPr id="2" name="文本框 1">
            <a:extLst>
              <a:ext uri="{FF2B5EF4-FFF2-40B4-BE49-F238E27FC236}">
                <a16:creationId xmlns:a16="http://schemas.microsoft.com/office/drawing/2014/main" id="{64E88D07-6566-B343-A742-D0D51785767C}"/>
              </a:ext>
            </a:extLst>
          </p:cNvPr>
          <p:cNvSpPr txBox="1"/>
          <p:nvPr/>
        </p:nvSpPr>
        <p:spPr>
          <a:xfrm>
            <a:off x="1038447" y="1780674"/>
            <a:ext cx="3970421" cy="3139321"/>
          </a:xfrm>
          <a:prstGeom prst="rect">
            <a:avLst/>
          </a:prstGeom>
          <a:noFill/>
        </p:spPr>
        <p:txBody>
          <a:bodyPr wrap="square" rtlCol="0">
            <a:spAutoFit/>
          </a:bodyPr>
          <a:lstStyle/>
          <a:p>
            <a:r>
              <a:rPr lang="en" altLang="zh-CN" dirty="0" err="1"/>
              <a:t>AbstractQueuedSynchronizer</a:t>
            </a:r>
            <a:r>
              <a:rPr lang="zh-CN" altLang="en-US" dirty="0"/>
              <a:t>维护了一个</a:t>
            </a:r>
            <a:r>
              <a:rPr lang="en" altLang="zh-CN" dirty="0"/>
              <a:t>volatile </a:t>
            </a:r>
            <a:r>
              <a:rPr lang="en" altLang="zh-CN" dirty="0" err="1"/>
              <a:t>int</a:t>
            </a:r>
            <a:r>
              <a:rPr lang="zh-CN" altLang="en-US" dirty="0"/>
              <a:t>类型的变量，用户表示当前同步状态。</a:t>
            </a:r>
            <a:r>
              <a:rPr lang="en" altLang="zh-CN" dirty="0"/>
              <a:t>volatile</a:t>
            </a:r>
            <a:r>
              <a:rPr lang="zh-CN" altLang="en-US" dirty="0"/>
              <a:t>虽然不能保证操作的原子性，但是保证了当前变量</a:t>
            </a:r>
            <a:r>
              <a:rPr lang="en" altLang="zh-CN" dirty="0"/>
              <a:t>state</a:t>
            </a:r>
            <a:r>
              <a:rPr lang="zh-CN" altLang="en-US" dirty="0"/>
              <a:t>的可见性。至于</a:t>
            </a:r>
            <a:r>
              <a:rPr lang="en" altLang="zh-CN" dirty="0">
                <a:hlinkClick r:id="rId3"/>
              </a:rPr>
              <a:t>volatile</a:t>
            </a:r>
            <a:r>
              <a:rPr lang="zh-CN" altLang="en-US" dirty="0"/>
              <a:t>的具体语义，可以参考相关文章</a:t>
            </a:r>
            <a:endParaRPr lang="en-US" altLang="zh-CN" dirty="0"/>
          </a:p>
          <a:p>
            <a:endParaRPr kumimoji="1" lang="en-US" altLang="zh-CN" dirty="0"/>
          </a:p>
          <a:p>
            <a:r>
              <a:rPr lang="en" altLang="zh-CN" dirty="0" err="1"/>
              <a:t>getState</a:t>
            </a:r>
            <a:r>
              <a:rPr lang="en" altLang="zh-CN" dirty="0"/>
              <a:t>()</a:t>
            </a:r>
          </a:p>
          <a:p>
            <a:r>
              <a:rPr lang="en" altLang="zh-CN" dirty="0" err="1"/>
              <a:t>setState</a:t>
            </a:r>
            <a:r>
              <a:rPr lang="en" altLang="zh-CN" dirty="0"/>
              <a:t>()</a:t>
            </a:r>
          </a:p>
          <a:p>
            <a:r>
              <a:rPr lang="en" altLang="zh-CN" dirty="0" err="1"/>
              <a:t>compareAndSetState</a:t>
            </a:r>
            <a:r>
              <a:rPr lang="en" altLang="zh-CN" dirty="0"/>
              <a:t>()</a:t>
            </a:r>
          </a:p>
          <a:p>
            <a:endParaRPr kumimoji="1" lang="zh-CN" altLang="en-US" dirty="0"/>
          </a:p>
        </p:txBody>
      </p:sp>
      <p:pic>
        <p:nvPicPr>
          <p:cNvPr id="3" name="图片 2">
            <a:extLst>
              <a:ext uri="{FF2B5EF4-FFF2-40B4-BE49-F238E27FC236}">
                <a16:creationId xmlns:a16="http://schemas.microsoft.com/office/drawing/2014/main" id="{ECE87D53-86E1-D344-8B98-6FA3C6E2A498}"/>
              </a:ext>
            </a:extLst>
          </p:cNvPr>
          <p:cNvPicPr>
            <a:picLocks noChangeAspect="1"/>
          </p:cNvPicPr>
          <p:nvPr/>
        </p:nvPicPr>
        <p:blipFill>
          <a:blip r:embed="rId4"/>
          <a:stretch>
            <a:fillRect/>
          </a:stretch>
        </p:blipFill>
        <p:spPr>
          <a:xfrm>
            <a:off x="5357354" y="823212"/>
            <a:ext cx="5711658" cy="4762816"/>
          </a:xfrm>
          <a:prstGeom prst="rect">
            <a:avLst/>
          </a:prstGeom>
        </p:spPr>
      </p:pic>
    </p:spTree>
    <p:extLst>
      <p:ext uri="{BB962C8B-B14F-4D97-AF65-F5344CB8AC3E}">
        <p14:creationId xmlns:p14="http://schemas.microsoft.com/office/powerpoint/2010/main" val="2744239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11"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2" y="265"/>
            <a:ext cx="2137650" cy="965988"/>
            <a:chOff x="165023" y="198"/>
            <a:chExt cx="2115864" cy="1001034"/>
          </a:xfrm>
        </p:grpSpPr>
        <p:sp>
          <p:nvSpPr>
            <p:cNvPr id="71" name="文本框 61"/>
            <p:cNvSpPr txBox="1"/>
            <p:nvPr/>
          </p:nvSpPr>
          <p:spPr>
            <a:xfrm>
              <a:off x="1048047" y="342693"/>
              <a:ext cx="1232840" cy="510309"/>
            </a:xfrm>
            <a:prstGeom prst="rect">
              <a:avLst/>
            </a:prstGeom>
            <a:noFill/>
          </p:spPr>
          <p:txBody>
            <a:bodyPr wrap="none" lIns="0" tIns="0" rIns="0" bIns="0" rtlCol="0">
              <a:spAutoFit/>
            </a:bodyPr>
            <a:lstStyle/>
            <a:p>
              <a:pPr defTabSz="1285500"/>
              <a:r>
                <a:rPr lang="en-US" altLang="zh-CN" sz="3200" b="1" dirty="0">
                  <a:solidFill>
                    <a:schemeClr val="tx1">
                      <a:lumMod val="50000"/>
                      <a:lumOff val="50000"/>
                    </a:schemeClr>
                  </a:solidFill>
                  <a:latin typeface="微软雅黑" pitchFamily="34" charset="-122"/>
                  <a:ea typeface="微软雅黑" pitchFamily="34" charset="-122"/>
                  <a:cs typeface="+mn-ea"/>
                  <a:sym typeface="+mn-lt"/>
                </a:rPr>
                <a:t>Node:</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sp>
        <p:nvSpPr>
          <p:cNvPr id="2" name="文本框 1">
            <a:extLst>
              <a:ext uri="{FF2B5EF4-FFF2-40B4-BE49-F238E27FC236}">
                <a16:creationId xmlns:a16="http://schemas.microsoft.com/office/drawing/2014/main" id="{64E88D07-6566-B343-A742-D0D51785767C}"/>
              </a:ext>
            </a:extLst>
          </p:cNvPr>
          <p:cNvSpPr txBox="1"/>
          <p:nvPr/>
        </p:nvSpPr>
        <p:spPr>
          <a:xfrm>
            <a:off x="491847" y="2356289"/>
            <a:ext cx="3970421" cy="1477328"/>
          </a:xfrm>
          <a:prstGeom prst="rect">
            <a:avLst/>
          </a:prstGeom>
          <a:noFill/>
        </p:spPr>
        <p:txBody>
          <a:bodyPr wrap="square" rtlCol="0">
            <a:spAutoFit/>
          </a:bodyPr>
          <a:lstStyle/>
          <a:p>
            <a:r>
              <a:rPr kumimoji="1" lang="en-US" altLang="zh-CN" dirty="0"/>
              <a:t>Node: CLH</a:t>
            </a:r>
            <a:r>
              <a:rPr kumimoji="1" lang="zh-CN" altLang="en-US" dirty="0"/>
              <a:t>队列中的节点，</a:t>
            </a:r>
            <a:r>
              <a:rPr lang="zh-CN" altLang="en-US" dirty="0"/>
              <a:t>在</a:t>
            </a:r>
            <a:r>
              <a:rPr lang="en" altLang="zh-CN" dirty="0"/>
              <a:t>AQS</a:t>
            </a:r>
            <a:r>
              <a:rPr lang="zh-CN" altLang="en-US" dirty="0"/>
              <a:t>中的静态内部类</a:t>
            </a:r>
            <a:r>
              <a:rPr lang="zh-CN" altLang="en" dirty="0"/>
              <a:t>，</a:t>
            </a:r>
            <a:r>
              <a:rPr lang="en" altLang="zh-CN" dirty="0"/>
              <a:t>node</a:t>
            </a:r>
            <a:r>
              <a:rPr lang="zh-CN" altLang="en-US" dirty="0"/>
              <a:t>包含了获取同步状态失败的线程引用、等待状态、前驱节点和后继节点，节点的属性类型和名称以及描述</a:t>
            </a:r>
            <a:endParaRPr kumimoji="1" lang="zh-CN" altLang="en-US" dirty="0"/>
          </a:p>
        </p:txBody>
      </p:sp>
      <p:pic>
        <p:nvPicPr>
          <p:cNvPr id="11" name="图片 10">
            <a:extLst>
              <a:ext uri="{FF2B5EF4-FFF2-40B4-BE49-F238E27FC236}">
                <a16:creationId xmlns:a16="http://schemas.microsoft.com/office/drawing/2014/main" id="{9FD58E90-ED7E-124B-9553-0144681A7E1B}"/>
              </a:ext>
            </a:extLst>
          </p:cNvPr>
          <p:cNvPicPr>
            <a:picLocks noChangeAspect="1"/>
          </p:cNvPicPr>
          <p:nvPr/>
        </p:nvPicPr>
        <p:blipFill>
          <a:blip r:embed="rId3"/>
          <a:stretch>
            <a:fillRect/>
          </a:stretch>
        </p:blipFill>
        <p:spPr>
          <a:xfrm>
            <a:off x="5059719" y="180474"/>
            <a:ext cx="5812038" cy="5438274"/>
          </a:xfrm>
          <a:prstGeom prst="rect">
            <a:avLst/>
          </a:prstGeom>
        </p:spPr>
      </p:pic>
    </p:spTree>
    <p:extLst>
      <p:ext uri="{BB962C8B-B14F-4D97-AF65-F5344CB8AC3E}">
        <p14:creationId xmlns:p14="http://schemas.microsoft.com/office/powerpoint/2010/main" val="257465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3354331" cy="965988"/>
            <a:chOff x="165023" y="198"/>
            <a:chExt cx="3320138" cy="1001034"/>
          </a:xfrm>
        </p:grpSpPr>
        <p:sp>
          <p:nvSpPr>
            <p:cNvPr id="71" name="文本框 61"/>
            <p:cNvSpPr txBox="1"/>
            <p:nvPr/>
          </p:nvSpPr>
          <p:spPr>
            <a:xfrm>
              <a:off x="1048047" y="342693"/>
              <a:ext cx="2437114" cy="510309"/>
            </a:xfrm>
            <a:prstGeom prst="rect">
              <a:avLst/>
            </a:prstGeom>
            <a:noFill/>
          </p:spPr>
          <p:txBody>
            <a:bodyPr wrap="none" lIns="0" tIns="0" rIns="0" bIns="0" rtlCol="0">
              <a:spAutoFit/>
            </a:bodyPr>
            <a:lstStyle/>
            <a:p>
              <a:pPr defTabSz="1285500"/>
              <a:r>
                <a:rPr lang="zh-CN" altLang="en-US" sz="3200" b="1" dirty="0">
                  <a:solidFill>
                    <a:schemeClr val="tx1">
                      <a:lumMod val="50000"/>
                      <a:lumOff val="50000"/>
                    </a:schemeClr>
                  </a:solidFill>
                  <a:latin typeface="微软雅黑" pitchFamily="34" charset="-122"/>
                  <a:ea typeface="微软雅黑" pitchFamily="34" charset="-122"/>
                  <a:cs typeface="+mn-ea"/>
                  <a:sym typeface="+mn-lt"/>
                </a:rPr>
                <a:t>资源共享方式</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sp>
        <p:nvSpPr>
          <p:cNvPr id="3" name="文本框 2">
            <a:extLst>
              <a:ext uri="{FF2B5EF4-FFF2-40B4-BE49-F238E27FC236}">
                <a16:creationId xmlns:a16="http://schemas.microsoft.com/office/drawing/2014/main" id="{35EAA7C6-A14B-A04F-ACD7-814C70B45C71}"/>
              </a:ext>
            </a:extLst>
          </p:cNvPr>
          <p:cNvSpPr txBox="1"/>
          <p:nvPr/>
        </p:nvSpPr>
        <p:spPr>
          <a:xfrm>
            <a:off x="2800350" y="1425520"/>
            <a:ext cx="5763127" cy="923330"/>
          </a:xfrm>
          <a:prstGeom prst="rect">
            <a:avLst/>
          </a:prstGeom>
          <a:noFill/>
        </p:spPr>
        <p:txBody>
          <a:bodyPr wrap="square" rtlCol="0">
            <a:spAutoFit/>
          </a:bodyPr>
          <a:lstStyle/>
          <a:p>
            <a:r>
              <a:rPr lang="en" altLang="zh-CN" dirty="0"/>
              <a:t>AQS</a:t>
            </a:r>
            <a:r>
              <a:rPr lang="zh-CN" altLang="en-US" dirty="0"/>
              <a:t>定义两种资源共享方式：</a:t>
            </a:r>
            <a:r>
              <a:rPr lang="en" altLang="zh-CN" dirty="0"/>
              <a:t>Exclusive</a:t>
            </a:r>
            <a:r>
              <a:rPr lang="zh-CN" altLang="en" dirty="0"/>
              <a:t>（</a:t>
            </a:r>
            <a:r>
              <a:rPr lang="zh-CN" altLang="en-US" dirty="0"/>
              <a:t>独占，只有一个线程能执行，如</a:t>
            </a:r>
            <a:r>
              <a:rPr lang="en" altLang="zh-CN" dirty="0" err="1"/>
              <a:t>ReentrantLock</a:t>
            </a:r>
            <a:r>
              <a:rPr lang="zh-CN" altLang="en" dirty="0"/>
              <a:t>）</a:t>
            </a:r>
            <a:r>
              <a:rPr lang="zh-CN" altLang="en-US" dirty="0"/>
              <a:t>和</a:t>
            </a:r>
            <a:r>
              <a:rPr lang="en" altLang="zh-CN" dirty="0"/>
              <a:t>Share</a:t>
            </a:r>
            <a:r>
              <a:rPr lang="zh-CN" altLang="en" dirty="0"/>
              <a:t>（</a:t>
            </a:r>
            <a:r>
              <a:rPr lang="zh-CN" altLang="en-US" dirty="0"/>
              <a:t>共享，多个线程可同时执行，如</a:t>
            </a:r>
            <a:r>
              <a:rPr lang="en" altLang="zh-CN" dirty="0"/>
              <a:t>Semaphore/</a:t>
            </a:r>
            <a:r>
              <a:rPr lang="en" altLang="zh-CN" dirty="0" err="1"/>
              <a:t>CountDownLatch</a:t>
            </a:r>
            <a:r>
              <a:rPr lang="zh-CN" altLang="en" dirty="0"/>
              <a:t>）</a:t>
            </a:r>
            <a:endParaRPr kumimoji="1" lang="zh-CN" altLang="en-US" dirty="0"/>
          </a:p>
        </p:txBody>
      </p:sp>
      <p:sp>
        <p:nvSpPr>
          <p:cNvPr id="4" name="文本框 3">
            <a:extLst>
              <a:ext uri="{FF2B5EF4-FFF2-40B4-BE49-F238E27FC236}">
                <a16:creationId xmlns:a16="http://schemas.microsoft.com/office/drawing/2014/main" id="{7917E844-4711-6B40-8FE2-1569E1DEE770}"/>
              </a:ext>
            </a:extLst>
          </p:cNvPr>
          <p:cNvSpPr txBox="1"/>
          <p:nvPr/>
        </p:nvSpPr>
        <p:spPr>
          <a:xfrm>
            <a:off x="2800350" y="2683042"/>
            <a:ext cx="5871410" cy="3416320"/>
          </a:xfrm>
          <a:prstGeom prst="rect">
            <a:avLst/>
          </a:prstGeom>
          <a:noFill/>
        </p:spPr>
        <p:txBody>
          <a:bodyPr wrap="square" rtlCol="0">
            <a:spAutoFit/>
          </a:bodyPr>
          <a:lstStyle/>
          <a:p>
            <a:r>
              <a:rPr lang="en" altLang="zh-CN" dirty="0"/>
              <a:t>*</a:t>
            </a:r>
            <a:r>
              <a:rPr lang="en" altLang="zh-CN" dirty="0" err="1"/>
              <a:t>isHeldExclusively</a:t>
            </a:r>
            <a:r>
              <a:rPr lang="en" altLang="zh-CN" dirty="0"/>
              <a:t>()</a:t>
            </a:r>
            <a:r>
              <a:rPr lang="zh-CN" altLang="en" dirty="0"/>
              <a:t>：</a:t>
            </a:r>
            <a:r>
              <a:rPr lang="zh-CN" altLang="en-US" dirty="0"/>
              <a:t>该线程是否正在独占资源。只有用到</a:t>
            </a:r>
            <a:r>
              <a:rPr lang="en" altLang="zh-CN" dirty="0"/>
              <a:t>condition</a:t>
            </a:r>
            <a:r>
              <a:rPr lang="zh-CN" altLang="en-US" dirty="0"/>
              <a:t>才需要去实现它。 </a:t>
            </a:r>
            <a:endParaRPr lang="en-US" altLang="zh-CN" dirty="0"/>
          </a:p>
          <a:p>
            <a:r>
              <a:rPr lang="en" altLang="zh-CN" dirty="0"/>
              <a:t>*</a:t>
            </a:r>
            <a:r>
              <a:rPr lang="en" altLang="zh-CN" dirty="0" err="1"/>
              <a:t>tryAcquire</a:t>
            </a:r>
            <a:r>
              <a:rPr lang="en" altLang="zh-CN" dirty="0"/>
              <a:t>(</a:t>
            </a:r>
            <a:r>
              <a:rPr lang="en" altLang="zh-CN" dirty="0" err="1"/>
              <a:t>int</a:t>
            </a:r>
            <a:r>
              <a:rPr lang="en" altLang="zh-CN" dirty="0"/>
              <a:t>)</a:t>
            </a:r>
            <a:r>
              <a:rPr lang="zh-CN" altLang="en" dirty="0"/>
              <a:t>：</a:t>
            </a:r>
            <a:r>
              <a:rPr lang="zh-CN" altLang="en-US" dirty="0"/>
              <a:t>独占方式。尝试获取资源，成功则返回</a:t>
            </a:r>
            <a:r>
              <a:rPr lang="en" altLang="zh-CN" dirty="0"/>
              <a:t>true</a:t>
            </a:r>
            <a:r>
              <a:rPr lang="zh-CN" altLang="en" dirty="0"/>
              <a:t>，</a:t>
            </a:r>
            <a:r>
              <a:rPr lang="zh-CN" altLang="en-US" dirty="0"/>
              <a:t>失败则返回</a:t>
            </a:r>
            <a:r>
              <a:rPr lang="en" altLang="zh-CN" dirty="0"/>
              <a:t>false</a:t>
            </a:r>
            <a:r>
              <a:rPr lang="zh-CN" altLang="en" dirty="0"/>
              <a:t>。</a:t>
            </a:r>
            <a:endParaRPr lang="en-US" altLang="zh-CN" dirty="0"/>
          </a:p>
          <a:p>
            <a:r>
              <a:rPr lang="zh-CN" altLang="en" dirty="0"/>
              <a:t> </a:t>
            </a:r>
            <a:r>
              <a:rPr lang="en-US" altLang="zh-CN" dirty="0"/>
              <a:t>*</a:t>
            </a:r>
            <a:r>
              <a:rPr lang="en" altLang="zh-CN" dirty="0" err="1"/>
              <a:t>tryRelease</a:t>
            </a:r>
            <a:r>
              <a:rPr lang="en" altLang="zh-CN" dirty="0"/>
              <a:t>(</a:t>
            </a:r>
            <a:r>
              <a:rPr lang="en" altLang="zh-CN" dirty="0" err="1"/>
              <a:t>int</a:t>
            </a:r>
            <a:r>
              <a:rPr lang="en" altLang="zh-CN" dirty="0"/>
              <a:t>)</a:t>
            </a:r>
            <a:r>
              <a:rPr lang="zh-CN" altLang="en" dirty="0"/>
              <a:t>：</a:t>
            </a:r>
            <a:r>
              <a:rPr lang="zh-CN" altLang="en-US" dirty="0"/>
              <a:t>独占方式。尝试释放资源，成功则返回</a:t>
            </a:r>
            <a:r>
              <a:rPr lang="en" altLang="zh-CN" dirty="0"/>
              <a:t>true</a:t>
            </a:r>
            <a:r>
              <a:rPr lang="zh-CN" altLang="en" dirty="0"/>
              <a:t>，</a:t>
            </a:r>
            <a:r>
              <a:rPr lang="zh-CN" altLang="en-US" dirty="0"/>
              <a:t>失败则返回</a:t>
            </a:r>
            <a:r>
              <a:rPr lang="en" altLang="zh-CN" dirty="0"/>
              <a:t>false</a:t>
            </a:r>
            <a:r>
              <a:rPr lang="zh-CN" altLang="en" dirty="0"/>
              <a:t>。</a:t>
            </a:r>
            <a:endParaRPr lang="en-US" altLang="zh-CN" dirty="0"/>
          </a:p>
          <a:p>
            <a:r>
              <a:rPr lang="zh-CN" altLang="en" dirty="0"/>
              <a:t> </a:t>
            </a:r>
            <a:r>
              <a:rPr lang="en-US" altLang="zh-CN" dirty="0"/>
              <a:t>*</a:t>
            </a:r>
            <a:r>
              <a:rPr lang="en" altLang="zh-CN" dirty="0" err="1"/>
              <a:t>tryAcquireShared</a:t>
            </a:r>
            <a:r>
              <a:rPr lang="en" altLang="zh-CN" dirty="0"/>
              <a:t>(</a:t>
            </a:r>
            <a:r>
              <a:rPr lang="en" altLang="zh-CN" dirty="0" err="1"/>
              <a:t>int</a:t>
            </a:r>
            <a:r>
              <a:rPr lang="en" altLang="zh-CN" dirty="0"/>
              <a:t>)</a:t>
            </a:r>
            <a:r>
              <a:rPr lang="zh-CN" altLang="en" dirty="0"/>
              <a:t>：</a:t>
            </a:r>
            <a:r>
              <a:rPr lang="zh-CN" altLang="en-US" dirty="0"/>
              <a:t>共享方式。尝试获取资源。负数表示失败；</a:t>
            </a:r>
            <a:r>
              <a:rPr lang="en-US" altLang="zh-CN" dirty="0"/>
              <a:t>0</a:t>
            </a:r>
            <a:r>
              <a:rPr lang="zh-CN" altLang="en-US" dirty="0"/>
              <a:t>表示成功，但没有剩余可用资源；正数表示成功，且有剩余资源。</a:t>
            </a:r>
            <a:endParaRPr lang="en-US" altLang="zh-CN" dirty="0"/>
          </a:p>
          <a:p>
            <a:r>
              <a:rPr lang="zh-CN" altLang="en-US" dirty="0"/>
              <a:t> </a:t>
            </a:r>
            <a:r>
              <a:rPr lang="en-US" altLang="zh-CN" dirty="0"/>
              <a:t>*</a:t>
            </a:r>
            <a:r>
              <a:rPr lang="en" altLang="zh-CN" dirty="0" err="1"/>
              <a:t>tryReleaseShared</a:t>
            </a:r>
            <a:r>
              <a:rPr lang="en" altLang="zh-CN" dirty="0"/>
              <a:t>(</a:t>
            </a:r>
            <a:r>
              <a:rPr lang="en" altLang="zh-CN" dirty="0" err="1"/>
              <a:t>int</a:t>
            </a:r>
            <a:r>
              <a:rPr lang="en" altLang="zh-CN" dirty="0"/>
              <a:t>)</a:t>
            </a:r>
            <a:r>
              <a:rPr lang="zh-CN" altLang="en" dirty="0"/>
              <a:t>：</a:t>
            </a:r>
            <a:r>
              <a:rPr lang="zh-CN" altLang="en-US" dirty="0"/>
              <a:t>共享方式。尝试释放资源，如果释放后允许唤醒后续等待结点返回</a:t>
            </a:r>
            <a:r>
              <a:rPr lang="en" altLang="zh-CN" dirty="0"/>
              <a:t>true</a:t>
            </a:r>
            <a:r>
              <a:rPr lang="zh-CN" altLang="en" dirty="0"/>
              <a:t>，</a:t>
            </a:r>
            <a:r>
              <a:rPr lang="zh-CN" altLang="en-US" dirty="0"/>
              <a:t>否则返回</a:t>
            </a:r>
            <a:r>
              <a:rPr lang="en" altLang="zh-CN" dirty="0"/>
              <a:t>false</a:t>
            </a:r>
            <a:r>
              <a:rPr lang="zh-CN" altLang="en" dirty="0"/>
              <a:t>。</a:t>
            </a:r>
          </a:p>
          <a:p>
            <a:endParaRPr kumimoji="1" lang="zh-CN" altLang="en-US" dirty="0"/>
          </a:p>
        </p:txBody>
      </p:sp>
    </p:spTree>
    <p:extLst>
      <p:ext uri="{BB962C8B-B14F-4D97-AF65-F5344CB8AC3E}">
        <p14:creationId xmlns:p14="http://schemas.microsoft.com/office/powerpoint/2010/main" val="406074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657584" y="1772547"/>
            <a:ext cx="4010276" cy="3142889"/>
            <a:chOff x="4956481" y="624752"/>
            <a:chExt cx="3123000" cy="1969100"/>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3109624" cy="1037703"/>
            </a:xfrm>
            <a:prstGeom prst="rect">
              <a:avLst/>
            </a:prstGeom>
            <a:noFill/>
          </p:spPr>
          <p:txBody>
            <a:bodyPr wrap="square" rtlCol="0">
              <a:spAutoFit/>
            </a:bodyPr>
            <a:lstStyle/>
            <a:p>
              <a:r>
                <a:rPr lang="en" altLang="zh-CN" sz="2400" b="1" dirty="0"/>
                <a:t> acquire(</a:t>
              </a:r>
              <a:r>
                <a:rPr lang="en" altLang="zh-CN" sz="2400" b="1" dirty="0" err="1"/>
                <a:t>int</a:t>
              </a:r>
              <a:r>
                <a:rPr lang="en" altLang="zh-CN" sz="2400" b="1" dirty="0"/>
                <a:t>)</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a:t>
              </a:r>
            </a:p>
            <a:p>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1" y="1147628"/>
              <a:ext cx="2808313" cy="1446224"/>
            </a:xfrm>
            <a:prstGeom prst="rect">
              <a:avLst/>
            </a:prstGeom>
            <a:noFill/>
          </p:spPr>
          <p:txBody>
            <a:bodyPr wrap="square" rtlCol="0">
              <a:spAutoFit/>
            </a:bodyPr>
            <a:lstStyle/>
            <a:p>
              <a:r>
                <a:rPr lang="en" altLang="zh-CN" dirty="0"/>
                <a:t>acquire</a:t>
              </a:r>
              <a:r>
                <a:rPr lang="zh-CN" altLang="en-US" dirty="0"/>
                <a:t>是一种以独占方式获取资源，如果获取到资源，线程直接返回，否则进入等待队列，直到获取到资源为止，且整个过程忽略中断的影响。该方法是独占模式下线程获取共享资源的顶层入口。获取到资源后，线程就可以去执行其临界区代码了</a:t>
              </a:r>
              <a:endParaRPr lang="zh-CN" altLang="en-US" sz="1600" dirty="0">
                <a:solidFill>
                  <a:srgbClr val="FF0000"/>
                </a:solidFill>
                <a:latin typeface="微软雅黑" panose="020B0503020204020204" pitchFamily="34" charset="-122"/>
                <a:ea typeface="微软雅黑" panose="020B0503020204020204" pitchFamily="34" charset="-122"/>
              </a:endParaRPr>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3" name="图片 2">
            <a:extLst>
              <a:ext uri="{FF2B5EF4-FFF2-40B4-BE49-F238E27FC236}">
                <a16:creationId xmlns:a16="http://schemas.microsoft.com/office/drawing/2014/main" id="{BF673907-DF4A-A641-A0AC-F67A14B6F9E6}"/>
              </a:ext>
            </a:extLst>
          </p:cNvPr>
          <p:cNvPicPr>
            <a:picLocks noChangeAspect="1"/>
          </p:cNvPicPr>
          <p:nvPr/>
        </p:nvPicPr>
        <p:blipFill>
          <a:blip r:embed="rId4"/>
          <a:stretch>
            <a:fillRect/>
          </a:stretch>
        </p:blipFill>
        <p:spPr>
          <a:xfrm>
            <a:off x="4938527" y="966253"/>
            <a:ext cx="6739980" cy="3661085"/>
          </a:xfrm>
          <a:prstGeom prst="rect">
            <a:avLst/>
          </a:prstGeom>
        </p:spPr>
      </p:pic>
      <p:sp>
        <p:nvSpPr>
          <p:cNvPr id="2" name="文本框 1">
            <a:extLst>
              <a:ext uri="{FF2B5EF4-FFF2-40B4-BE49-F238E27FC236}">
                <a16:creationId xmlns:a16="http://schemas.microsoft.com/office/drawing/2014/main" id="{FF25202A-6E41-0E40-8564-27D8E807DA93}"/>
              </a:ext>
            </a:extLst>
          </p:cNvPr>
          <p:cNvSpPr txBox="1"/>
          <p:nvPr/>
        </p:nvSpPr>
        <p:spPr>
          <a:xfrm>
            <a:off x="5022213" y="4712033"/>
            <a:ext cx="5004778" cy="1477328"/>
          </a:xfrm>
          <a:prstGeom prst="rect">
            <a:avLst/>
          </a:prstGeom>
          <a:noFill/>
        </p:spPr>
        <p:txBody>
          <a:bodyPr wrap="square" rtlCol="0">
            <a:spAutoFit/>
          </a:bodyPr>
          <a:lstStyle/>
          <a:p>
            <a:r>
              <a:rPr lang="zh-CN" altLang="en-US" dirty="0"/>
              <a:t>通过注释知道，</a:t>
            </a:r>
            <a:r>
              <a:rPr lang="en" altLang="zh-CN" dirty="0"/>
              <a:t>acquire</a:t>
            </a:r>
            <a:r>
              <a:rPr lang="zh-CN" altLang="en-US" dirty="0"/>
              <a:t>方法是一种互斥模式，且忽略中断。该方法至少执行一次</a:t>
            </a:r>
            <a:r>
              <a:rPr lang="en" altLang="zh-CN" dirty="0" err="1"/>
              <a:t>tryAcquire</a:t>
            </a:r>
            <a:r>
              <a:rPr lang="en" altLang="zh-CN" dirty="0"/>
              <a:t>(</a:t>
            </a:r>
            <a:r>
              <a:rPr lang="en" altLang="zh-CN" dirty="0" err="1"/>
              <a:t>int</a:t>
            </a:r>
            <a:r>
              <a:rPr lang="en" altLang="zh-CN" dirty="0"/>
              <a:t>)</a:t>
            </a:r>
            <a:r>
              <a:rPr lang="zh-CN" altLang="en-US" dirty="0"/>
              <a:t>方法，如果</a:t>
            </a:r>
            <a:r>
              <a:rPr lang="en" altLang="zh-CN" dirty="0" err="1"/>
              <a:t>tryAcquire</a:t>
            </a:r>
            <a:r>
              <a:rPr lang="en" altLang="zh-CN" dirty="0"/>
              <a:t>(</a:t>
            </a:r>
            <a:r>
              <a:rPr lang="en" altLang="zh-CN" dirty="0" err="1"/>
              <a:t>int</a:t>
            </a:r>
            <a:r>
              <a:rPr lang="en" altLang="zh-CN" dirty="0"/>
              <a:t>)</a:t>
            </a:r>
            <a:r>
              <a:rPr lang="zh-CN" altLang="en-US" dirty="0"/>
              <a:t>方法返回</a:t>
            </a:r>
            <a:r>
              <a:rPr lang="en" altLang="zh-CN" dirty="0"/>
              <a:t>true</a:t>
            </a:r>
            <a:r>
              <a:rPr lang="zh-CN" altLang="en" dirty="0"/>
              <a:t>，</a:t>
            </a:r>
            <a:r>
              <a:rPr lang="zh-CN" altLang="en-US" dirty="0"/>
              <a:t>则</a:t>
            </a:r>
            <a:r>
              <a:rPr lang="en" altLang="zh-CN" dirty="0"/>
              <a:t>acquire</a:t>
            </a:r>
            <a:r>
              <a:rPr lang="zh-CN" altLang="en-US" dirty="0"/>
              <a:t>直接返回，否则当前线程需要进入队列进行排队</a:t>
            </a:r>
            <a:endParaRPr kumimoji="1" lang="zh-CN" altLang="en-US" dirty="0"/>
          </a:p>
        </p:txBody>
      </p:sp>
    </p:spTree>
    <p:extLst>
      <p:ext uri="{BB962C8B-B14F-4D97-AF65-F5344CB8AC3E}">
        <p14:creationId xmlns:p14="http://schemas.microsoft.com/office/powerpoint/2010/main" val="413268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yConfiguration\zxp09284\Desktop\同程艺龙PPT内页.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76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4DBD34-6BA2-4C34-AD20-4B03247567A2}"/>
              </a:ext>
            </a:extLst>
          </p:cNvPr>
          <p:cNvSpPr txBox="1">
            <a:spLocks noChangeArrowheads="1"/>
          </p:cNvSpPr>
          <p:nvPr/>
        </p:nvSpPr>
        <p:spPr>
          <a:xfrm>
            <a:off x="47328" y="19650"/>
            <a:ext cx="5952661" cy="721052"/>
          </a:xfrm>
          <a:prstGeom prst="rect">
            <a:avLst/>
          </a:prstGeom>
          <a:ln/>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altLang="zh-CN" sz="2667" b="1"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70" name="组合 64"/>
          <p:cNvGrpSpPr/>
          <p:nvPr/>
        </p:nvGrpSpPr>
        <p:grpSpPr>
          <a:xfrm>
            <a:off x="220031" y="265"/>
            <a:ext cx="2123223" cy="965988"/>
            <a:chOff x="165023" y="198"/>
            <a:chExt cx="2101581" cy="1001034"/>
          </a:xfrm>
        </p:grpSpPr>
        <p:sp>
          <p:nvSpPr>
            <p:cNvPr id="71" name="文本框 61"/>
            <p:cNvSpPr txBox="1"/>
            <p:nvPr/>
          </p:nvSpPr>
          <p:spPr>
            <a:xfrm>
              <a:off x="1048047" y="342693"/>
              <a:ext cx="1218557" cy="510309"/>
            </a:xfrm>
            <a:prstGeom prst="rect">
              <a:avLst/>
            </a:prstGeom>
            <a:noFill/>
          </p:spPr>
          <p:txBody>
            <a:bodyPr wrap="none" lIns="0" tIns="0" rIns="0" bIns="0" rtlCol="0">
              <a:spAutoFit/>
            </a:bodyPr>
            <a:lstStyle/>
            <a:p>
              <a:pPr defTabSz="12855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源码：</a:t>
              </a:r>
            </a:p>
          </p:txBody>
        </p:sp>
        <p:grpSp>
          <p:nvGrpSpPr>
            <p:cNvPr id="72" name="组合 66"/>
            <p:cNvGrpSpPr/>
            <p:nvPr/>
          </p:nvGrpSpPr>
          <p:grpSpPr>
            <a:xfrm>
              <a:off x="165023" y="198"/>
              <a:ext cx="720041" cy="1001034"/>
              <a:chOff x="165023" y="198"/>
              <a:chExt cx="720041" cy="1001034"/>
            </a:xfrm>
          </p:grpSpPr>
          <p:sp>
            <p:nvSpPr>
              <p:cNvPr id="73" name="矩形 72"/>
              <p:cNvSpPr/>
              <p:nvPr/>
            </p:nvSpPr>
            <p:spPr>
              <a:xfrm>
                <a:off x="311169" y="448147"/>
                <a:ext cx="573895" cy="5530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74" name="矩形 73"/>
              <p:cNvSpPr/>
              <p:nvPr/>
            </p:nvSpPr>
            <p:spPr>
              <a:xfrm>
                <a:off x="165023" y="198"/>
                <a:ext cx="538090" cy="838673"/>
              </a:xfrm>
              <a:prstGeom prst="rect">
                <a:avLst/>
              </a:prstGeom>
              <a:solidFill>
                <a:srgbClr val="FF7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grpSp>
      <p:grpSp>
        <p:nvGrpSpPr>
          <p:cNvPr id="17" name="组合 10">
            <a:extLst>
              <a:ext uri="{FF2B5EF4-FFF2-40B4-BE49-F238E27FC236}">
                <a16:creationId xmlns:a16="http://schemas.microsoft.com/office/drawing/2014/main" id="{4246933F-48F9-F749-ACFB-8FE94DF8BBF4}"/>
              </a:ext>
            </a:extLst>
          </p:cNvPr>
          <p:cNvGrpSpPr/>
          <p:nvPr/>
        </p:nvGrpSpPr>
        <p:grpSpPr>
          <a:xfrm>
            <a:off x="947487" y="1236093"/>
            <a:ext cx="6124826" cy="4138262"/>
            <a:chOff x="4956481" y="624752"/>
            <a:chExt cx="3123000" cy="2101349"/>
          </a:xfrm>
        </p:grpSpPr>
        <p:sp>
          <p:nvSpPr>
            <p:cNvPr id="20" name="文本框 19">
              <a:extLst>
                <a:ext uri="{FF2B5EF4-FFF2-40B4-BE49-F238E27FC236}">
                  <a16:creationId xmlns:a16="http://schemas.microsoft.com/office/drawing/2014/main" id="{09AFC2E9-A2B5-9E45-B6FA-3805B57E3B01}"/>
                </a:ext>
              </a:extLst>
            </p:cNvPr>
            <p:cNvSpPr txBox="1"/>
            <p:nvPr/>
          </p:nvSpPr>
          <p:spPr>
            <a:xfrm>
              <a:off x="4969857" y="624752"/>
              <a:ext cx="3109624" cy="1037703"/>
            </a:xfrm>
            <a:prstGeom prst="rect">
              <a:avLst/>
            </a:prstGeom>
            <a:noFill/>
          </p:spPr>
          <p:txBody>
            <a:bodyPr wrap="square" rtlCol="0">
              <a:spAutoFit/>
            </a:bodyPr>
            <a:lstStyle/>
            <a:p>
              <a:r>
                <a:rPr lang="en" altLang="zh-CN" sz="2400" b="1" dirty="0"/>
                <a:t> acquire(</a:t>
              </a:r>
              <a:r>
                <a:rPr lang="en" altLang="zh-CN" sz="2400" b="1" dirty="0" err="1"/>
                <a:t>int</a:t>
              </a:r>
              <a:r>
                <a:rPr lang="en" altLang="zh-CN" sz="2400" b="1" dirty="0"/>
                <a:t>)</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a:t>
              </a:r>
            </a:p>
            <a:p>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C76C1D-334F-FB46-9725-19DB8DE1FF8F}"/>
                </a:ext>
              </a:extLst>
            </p:cNvPr>
            <p:cNvSpPr txBox="1"/>
            <p:nvPr/>
          </p:nvSpPr>
          <p:spPr>
            <a:xfrm>
              <a:off x="4956481" y="1147628"/>
              <a:ext cx="2808313" cy="1578473"/>
            </a:xfrm>
            <a:prstGeom prst="rect">
              <a:avLst/>
            </a:prstGeom>
            <a:noFill/>
          </p:spPr>
          <p:txBody>
            <a:bodyPr wrap="square" rtlCol="0">
              <a:spAutoFit/>
            </a:bodyPr>
            <a:lstStyle/>
            <a:p>
              <a:r>
                <a:rPr lang="zh-CN" altLang="en-US" dirty="0"/>
                <a:t> </a:t>
              </a:r>
              <a:r>
                <a:rPr lang="en" altLang="zh-CN" dirty="0" err="1"/>
                <a:t>tryAcquire</a:t>
              </a:r>
              <a:r>
                <a:rPr lang="en" altLang="zh-CN" dirty="0"/>
                <a:t>()</a:t>
              </a:r>
              <a:r>
                <a:rPr lang="zh-CN" altLang="en-US" dirty="0"/>
                <a:t>尝试直接去获取资源，如果成功则直接返回；</a:t>
              </a:r>
              <a:endParaRPr lang="en-US" altLang="zh-CN" dirty="0"/>
            </a:p>
            <a:p>
              <a:r>
                <a:rPr lang="zh-CN" altLang="en-US" dirty="0"/>
                <a:t> </a:t>
              </a:r>
              <a:r>
                <a:rPr lang="en" altLang="zh-CN" dirty="0" err="1"/>
                <a:t>addWaiter</a:t>
              </a:r>
              <a:r>
                <a:rPr lang="en" altLang="zh-CN" dirty="0"/>
                <a:t>()</a:t>
              </a:r>
              <a:r>
                <a:rPr lang="zh-CN" altLang="en-US" dirty="0"/>
                <a:t>将该线程加入等待队列的尾部，并标记为独占模式；</a:t>
              </a:r>
              <a:endParaRPr lang="en-US" altLang="zh-CN" dirty="0"/>
            </a:p>
            <a:p>
              <a:r>
                <a:rPr lang="zh-CN" altLang="en-US" dirty="0"/>
                <a:t> </a:t>
              </a:r>
              <a:r>
                <a:rPr lang="en" altLang="zh-CN" dirty="0" err="1"/>
                <a:t>acquireQueued</a:t>
              </a:r>
              <a:r>
                <a:rPr lang="en" altLang="zh-CN" dirty="0"/>
                <a:t>()</a:t>
              </a:r>
              <a:r>
                <a:rPr lang="zh-CN" altLang="en-US" dirty="0"/>
                <a:t>使线程在等待队列中获取资源，一直获取到资源后才返回。如果在整个等待过程中被中断过，则返回</a:t>
              </a:r>
              <a:r>
                <a:rPr lang="en" altLang="zh-CN" dirty="0"/>
                <a:t>true</a:t>
              </a:r>
              <a:r>
                <a:rPr lang="zh-CN" altLang="en" dirty="0"/>
                <a:t>，</a:t>
              </a:r>
              <a:r>
                <a:rPr lang="zh-CN" altLang="en-US" dirty="0"/>
                <a:t>否则返回</a:t>
              </a:r>
              <a:r>
                <a:rPr lang="en" altLang="zh-CN" dirty="0"/>
                <a:t>false</a:t>
              </a:r>
              <a:r>
                <a:rPr lang="zh-CN" altLang="en" dirty="0"/>
                <a:t>。 </a:t>
              </a:r>
              <a:r>
                <a:rPr lang="zh-CN" altLang="en-US" dirty="0"/>
                <a:t>如果线程在等待过程中被中断过，它是不响应的。只是获取资源后才再进行自我中断</a:t>
              </a:r>
              <a:endParaRPr lang="en-US" altLang="zh-CN" dirty="0"/>
            </a:p>
            <a:p>
              <a:r>
                <a:rPr lang="en" altLang="zh-CN" dirty="0" err="1"/>
                <a:t>selfInterrupt</a:t>
              </a:r>
              <a:r>
                <a:rPr lang="en" altLang="zh-CN" dirty="0"/>
                <a:t>()</a:t>
              </a:r>
              <a:r>
                <a:rPr lang="zh-CN" altLang="en" dirty="0"/>
                <a:t>，</a:t>
              </a:r>
              <a:r>
                <a:rPr lang="zh-CN" altLang="en-US" dirty="0"/>
                <a:t>将中断补上。</a:t>
              </a:r>
            </a:p>
            <a:p>
              <a:endParaRPr lang="zh-CN" altLang="en-US" sz="1600" dirty="0">
                <a:solidFill>
                  <a:srgbClr val="FF0000"/>
                </a:solidFill>
                <a:latin typeface="微软雅黑" panose="020B0503020204020204" pitchFamily="34" charset="-122"/>
                <a:ea typeface="微软雅黑" panose="020B0503020204020204" pitchFamily="34" charset="-122"/>
              </a:endParaRPr>
            </a:p>
          </p:txBody>
        </p:sp>
        <p:cxnSp>
          <p:nvCxnSpPr>
            <p:cNvPr id="23" name="PA_直接连接符 30">
              <a:extLst>
                <a:ext uri="{FF2B5EF4-FFF2-40B4-BE49-F238E27FC236}">
                  <a16:creationId xmlns:a16="http://schemas.microsoft.com/office/drawing/2014/main" id="{2D00C6A6-CD04-7648-8729-E0D6D208B1E1}"/>
                </a:ext>
              </a:extLst>
            </p:cNvPr>
            <p:cNvCxnSpPr>
              <a:cxnSpLocks/>
            </p:cNvCxnSpPr>
            <p:nvPr>
              <p:custDataLst>
                <p:tags r:id="rId1"/>
              </p:custDataLst>
            </p:nvPr>
          </p:nvCxnSpPr>
          <p:spPr>
            <a:xfrm>
              <a:off x="5066621" y="1056800"/>
              <a:ext cx="892323" cy="0"/>
            </a:xfrm>
            <a:prstGeom prst="line">
              <a:avLst/>
            </a:prstGeom>
            <a:ln w="12700"/>
          </p:spPr>
          <p:style>
            <a:lnRef idx="1">
              <a:schemeClr val="accent6"/>
            </a:lnRef>
            <a:fillRef idx="0">
              <a:schemeClr val="accent6"/>
            </a:fillRef>
            <a:effectRef idx="0">
              <a:schemeClr val="accent6"/>
            </a:effectRef>
            <a:fontRef idx="minor">
              <a:schemeClr val="tx1"/>
            </a:fontRef>
          </p:style>
        </p:cxnSp>
      </p:grpSp>
      <p:pic>
        <p:nvPicPr>
          <p:cNvPr id="4" name="图片 3">
            <a:extLst>
              <a:ext uri="{FF2B5EF4-FFF2-40B4-BE49-F238E27FC236}">
                <a16:creationId xmlns:a16="http://schemas.microsoft.com/office/drawing/2014/main" id="{B02A7334-B8A1-C843-A168-400992DDFF69}"/>
              </a:ext>
            </a:extLst>
          </p:cNvPr>
          <p:cNvPicPr>
            <a:picLocks noChangeAspect="1"/>
          </p:cNvPicPr>
          <p:nvPr/>
        </p:nvPicPr>
        <p:blipFill>
          <a:blip r:embed="rId4"/>
          <a:stretch>
            <a:fillRect/>
          </a:stretch>
        </p:blipFill>
        <p:spPr>
          <a:xfrm>
            <a:off x="6455149" y="2581139"/>
            <a:ext cx="5618164" cy="1754817"/>
          </a:xfrm>
          <a:prstGeom prst="rect">
            <a:avLst/>
          </a:prstGeom>
        </p:spPr>
      </p:pic>
    </p:spTree>
    <p:extLst>
      <p:ext uri="{BB962C8B-B14F-4D97-AF65-F5344CB8AC3E}">
        <p14:creationId xmlns:p14="http://schemas.microsoft.com/office/powerpoint/2010/main" val="354228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2286</TotalTime>
  <Words>1783</Words>
  <Application>Microsoft Macintosh PowerPoint</Application>
  <PresentationFormat>宽屏</PresentationFormat>
  <Paragraphs>134</Paragraphs>
  <Slides>28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-apple-system</vt:lpstr>
      <vt:lpstr>等线</vt:lpstr>
      <vt:lpstr>等线 Light</vt:lpstr>
      <vt:lpstr>微软雅黑</vt:lpstr>
      <vt:lpstr>Arial</vt:lpstr>
      <vt:lpstr>Office 主题​​</vt:lpstr>
      <vt:lpstr>           AQS分享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谢谢观赏</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41</cp:revision>
  <dcterms:created xsi:type="dcterms:W3CDTF">2019-02-15T08:04:12Z</dcterms:created>
  <dcterms:modified xsi:type="dcterms:W3CDTF">2019-05-26T15:14:43Z</dcterms:modified>
</cp:coreProperties>
</file>